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6858000" cy="9144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a:tcStyle>
        <a:tcBdr/>
        <a:fill>
          <a:solidFill>
            <a:srgbClr val="E6F6F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a:tcStyle>
        <a:tcBdr/>
        <a:fill>
          <a:solidFill>
            <a:srgbClr val="F0F4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84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51875318"/>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Garamond"/>
      </a:defRPr>
    </a:lvl1pPr>
    <a:lvl2pPr indent="228600" latinLnBrk="0">
      <a:defRPr sz="1200">
        <a:latin typeface="+mj-lt"/>
        <a:ea typeface="+mj-ea"/>
        <a:cs typeface="+mj-cs"/>
        <a:sym typeface="Garamond"/>
      </a:defRPr>
    </a:lvl2pPr>
    <a:lvl3pPr indent="457200" latinLnBrk="0">
      <a:defRPr sz="1200">
        <a:latin typeface="+mj-lt"/>
        <a:ea typeface="+mj-ea"/>
        <a:cs typeface="+mj-cs"/>
        <a:sym typeface="Garamond"/>
      </a:defRPr>
    </a:lvl3pPr>
    <a:lvl4pPr indent="685800" latinLnBrk="0">
      <a:defRPr sz="1200">
        <a:latin typeface="+mj-lt"/>
        <a:ea typeface="+mj-ea"/>
        <a:cs typeface="+mj-cs"/>
        <a:sym typeface="Garamond"/>
      </a:defRPr>
    </a:lvl4pPr>
    <a:lvl5pPr indent="914400" latinLnBrk="0">
      <a:defRPr sz="1200">
        <a:latin typeface="+mj-lt"/>
        <a:ea typeface="+mj-ea"/>
        <a:cs typeface="+mj-cs"/>
        <a:sym typeface="Garamond"/>
      </a:defRPr>
    </a:lvl5pPr>
    <a:lvl6pPr indent="1143000" latinLnBrk="0">
      <a:defRPr sz="1200">
        <a:latin typeface="+mj-lt"/>
        <a:ea typeface="+mj-ea"/>
        <a:cs typeface="+mj-cs"/>
        <a:sym typeface="Garamond"/>
      </a:defRPr>
    </a:lvl6pPr>
    <a:lvl7pPr indent="1371600" latinLnBrk="0">
      <a:defRPr sz="1200">
        <a:latin typeface="+mj-lt"/>
        <a:ea typeface="+mj-ea"/>
        <a:cs typeface="+mj-cs"/>
        <a:sym typeface="Garamond"/>
      </a:defRPr>
    </a:lvl7pPr>
    <a:lvl8pPr indent="1600200" latinLnBrk="0">
      <a:defRPr sz="1200">
        <a:latin typeface="+mj-lt"/>
        <a:ea typeface="+mj-ea"/>
        <a:cs typeface="+mj-cs"/>
        <a:sym typeface="Garamond"/>
      </a:defRPr>
    </a:lvl8pPr>
    <a:lvl9pPr indent="1828800" latinLnBrk="0">
      <a:defRPr sz="1200">
        <a:latin typeface="+mj-lt"/>
        <a:ea typeface="+mj-ea"/>
        <a:cs typeface="+mj-cs"/>
        <a:sym typeface="Garamond"/>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Shape 14"/>
          <p:cNvSpPr/>
          <p:nvPr/>
        </p:nvSpPr>
        <p:spPr>
          <a:xfrm>
            <a:off x="0" y="0"/>
            <a:ext cx="564358" cy="9144000"/>
          </a:xfrm>
          <a:prstGeom prst="rect">
            <a:avLst/>
          </a:prstGeom>
          <a:gradFill>
            <a:gsLst>
              <a:gs pos="0">
                <a:srgbClr val="59AAF2"/>
              </a:gs>
              <a:gs pos="50000">
                <a:schemeClr val="accent1"/>
              </a:gs>
              <a:gs pos="100000">
                <a:srgbClr val="7E9632"/>
              </a:gs>
            </a:gsLst>
            <a:lin ang="5400000"/>
          </a:gradFill>
          <a:ln w="12700">
            <a:miter lim="400000"/>
          </a:ln>
        </p:spPr>
        <p:txBody>
          <a:bodyPr lIns="45719" rIns="45719" anchor="ctr"/>
          <a:lstStyle/>
          <a:p>
            <a:pPr algn="ctr">
              <a:defRPr>
                <a:solidFill>
                  <a:srgbClr val="FFFFFF"/>
                </a:solidFill>
              </a:defRPr>
            </a:pPr>
            <a:endParaRPr/>
          </a:p>
        </p:txBody>
      </p:sp>
      <p:grpSp>
        <p:nvGrpSpPr>
          <p:cNvPr id="18" name="Group 18"/>
          <p:cNvGrpSpPr/>
          <p:nvPr/>
        </p:nvGrpSpPr>
        <p:grpSpPr>
          <a:xfrm>
            <a:off x="5600699" y="279400"/>
            <a:ext cx="492922" cy="575733"/>
            <a:chOff x="0" y="0"/>
            <a:chExt cx="492920" cy="575732"/>
          </a:xfrm>
        </p:grpSpPr>
        <p:sp>
          <p:nvSpPr>
            <p:cNvPr id="15" name="Shape 15"/>
            <p:cNvSpPr/>
            <p:nvPr/>
          </p:nvSpPr>
          <p:spPr>
            <a:xfrm>
              <a:off x="-1" y="0"/>
              <a:ext cx="182167" cy="575733"/>
            </a:xfrm>
            <a:custGeom>
              <a:avLst/>
              <a:gdLst/>
              <a:ahLst/>
              <a:cxnLst>
                <a:cxn ang="0">
                  <a:pos x="wd2" y="hd2"/>
                </a:cxn>
                <a:cxn ang="5400000">
                  <a:pos x="wd2" y="hd2"/>
                </a:cxn>
                <a:cxn ang="10800000">
                  <a:pos x="wd2" y="hd2"/>
                </a:cxn>
                <a:cxn ang="16200000">
                  <a:pos x="wd2" y="hd2"/>
                </a:cxn>
              </a:cxnLst>
              <a:rect l="0" t="0" r="r" b="b"/>
              <a:pathLst>
                <a:path w="21600" h="21600" extrusionOk="0">
                  <a:moveTo>
                    <a:pt x="8753" y="0"/>
                  </a:moveTo>
                  <a:lnTo>
                    <a:pt x="0" y="0"/>
                  </a:lnTo>
                  <a:lnTo>
                    <a:pt x="12565" y="10800"/>
                  </a:lnTo>
                  <a:lnTo>
                    <a:pt x="0" y="21600"/>
                  </a:lnTo>
                  <a:lnTo>
                    <a:pt x="8753" y="21600"/>
                  </a:lnTo>
                  <a:lnTo>
                    <a:pt x="21600" y="10800"/>
                  </a:lnTo>
                  <a:lnTo>
                    <a:pt x="8753" y="0"/>
                  </a:lnTo>
                  <a:close/>
                </a:path>
              </a:pathLst>
            </a:custGeom>
            <a:solidFill>
              <a:srgbClr val="20C9F8"/>
            </a:solidFill>
            <a:ln w="12700" cap="flat">
              <a:noFill/>
              <a:miter lim="400000"/>
            </a:ln>
            <a:effectLst/>
          </p:spPr>
          <p:txBody>
            <a:bodyPr wrap="square" lIns="45719" tIns="45719" rIns="45719" bIns="45719" numCol="1" anchor="t">
              <a:noAutofit/>
            </a:bodyPr>
            <a:lstStyle/>
            <a:p>
              <a:endParaRPr/>
            </a:p>
          </p:txBody>
        </p:sp>
        <p:sp>
          <p:nvSpPr>
            <p:cNvPr id="16" name="Shape 16"/>
            <p:cNvSpPr/>
            <p:nvPr/>
          </p:nvSpPr>
          <p:spPr>
            <a:xfrm>
              <a:off x="157163" y="0"/>
              <a:ext cx="182166" cy="575733"/>
            </a:xfrm>
            <a:custGeom>
              <a:avLst/>
              <a:gdLst/>
              <a:ahLst/>
              <a:cxnLst>
                <a:cxn ang="0">
                  <a:pos x="wd2" y="hd2"/>
                </a:cxn>
                <a:cxn ang="5400000">
                  <a:pos x="wd2" y="hd2"/>
                </a:cxn>
                <a:cxn ang="10800000">
                  <a:pos x="wd2" y="hd2"/>
                </a:cxn>
                <a:cxn ang="16200000">
                  <a:pos x="wd2" y="hd2"/>
                </a:cxn>
              </a:cxnLst>
              <a:rect l="0" t="0" r="r" b="b"/>
              <a:pathLst>
                <a:path w="21600" h="21600" extrusionOk="0">
                  <a:moveTo>
                    <a:pt x="8753" y="0"/>
                  </a:moveTo>
                  <a:lnTo>
                    <a:pt x="0" y="0"/>
                  </a:lnTo>
                  <a:lnTo>
                    <a:pt x="12565" y="10800"/>
                  </a:lnTo>
                  <a:lnTo>
                    <a:pt x="0" y="21600"/>
                  </a:lnTo>
                  <a:lnTo>
                    <a:pt x="8753" y="21600"/>
                  </a:lnTo>
                  <a:lnTo>
                    <a:pt x="21600" y="10800"/>
                  </a:lnTo>
                  <a:lnTo>
                    <a:pt x="8753" y="0"/>
                  </a:lnTo>
                  <a:close/>
                </a:path>
              </a:pathLst>
            </a:custGeom>
            <a:solidFill>
              <a:srgbClr val="20C9F8"/>
            </a:solidFill>
            <a:ln w="12700" cap="flat">
              <a:noFill/>
              <a:miter lim="400000"/>
            </a:ln>
            <a:effectLst/>
          </p:spPr>
          <p:txBody>
            <a:bodyPr wrap="square" lIns="45719" tIns="45719" rIns="45719" bIns="45719" numCol="1" anchor="t">
              <a:noAutofit/>
            </a:bodyPr>
            <a:lstStyle/>
            <a:p>
              <a:endParaRPr/>
            </a:p>
          </p:txBody>
        </p:sp>
        <p:sp>
          <p:nvSpPr>
            <p:cNvPr id="17" name="Shape 17"/>
            <p:cNvSpPr/>
            <p:nvPr/>
          </p:nvSpPr>
          <p:spPr>
            <a:xfrm>
              <a:off x="310754" y="0"/>
              <a:ext cx="182167" cy="575733"/>
            </a:xfrm>
            <a:custGeom>
              <a:avLst/>
              <a:gdLst/>
              <a:ahLst/>
              <a:cxnLst>
                <a:cxn ang="0">
                  <a:pos x="wd2" y="hd2"/>
                </a:cxn>
                <a:cxn ang="5400000">
                  <a:pos x="wd2" y="hd2"/>
                </a:cxn>
                <a:cxn ang="10800000">
                  <a:pos x="wd2" y="hd2"/>
                </a:cxn>
                <a:cxn ang="16200000">
                  <a:pos x="wd2" y="hd2"/>
                </a:cxn>
              </a:cxnLst>
              <a:rect l="0" t="0" r="r" b="b"/>
              <a:pathLst>
                <a:path w="21600" h="21600" extrusionOk="0">
                  <a:moveTo>
                    <a:pt x="8753" y="0"/>
                  </a:moveTo>
                  <a:lnTo>
                    <a:pt x="0" y="0"/>
                  </a:lnTo>
                  <a:lnTo>
                    <a:pt x="12565" y="10800"/>
                  </a:lnTo>
                  <a:lnTo>
                    <a:pt x="0" y="21600"/>
                  </a:lnTo>
                  <a:lnTo>
                    <a:pt x="8753" y="21600"/>
                  </a:lnTo>
                  <a:lnTo>
                    <a:pt x="21600" y="10800"/>
                  </a:lnTo>
                  <a:lnTo>
                    <a:pt x="8753" y="0"/>
                  </a:lnTo>
                  <a:close/>
                </a:path>
              </a:pathLst>
            </a:custGeom>
            <a:solidFill>
              <a:srgbClr val="20C9F8"/>
            </a:solidFill>
            <a:ln w="12700" cap="flat">
              <a:noFill/>
              <a:miter lim="400000"/>
            </a:ln>
            <a:effectLst/>
          </p:spPr>
          <p:txBody>
            <a:bodyPr wrap="square" lIns="45719" tIns="45719" rIns="45719" bIns="45719" numCol="1" anchor="t">
              <a:noAutofit/>
            </a:bodyPr>
            <a:lstStyle/>
            <a:p>
              <a:endParaRPr/>
            </a:p>
          </p:txBody>
        </p:sp>
      </p:grpSp>
      <p:sp>
        <p:nvSpPr>
          <p:cNvPr id="19" name="Shape 19"/>
          <p:cNvSpPr>
            <a:spLocks noGrp="1"/>
          </p:cNvSpPr>
          <p:nvPr>
            <p:ph type="title"/>
          </p:nvPr>
        </p:nvSpPr>
        <p:spPr>
          <a:xfrm>
            <a:off x="912113" y="1689979"/>
            <a:ext cx="5426988" cy="6844422"/>
          </a:xfrm>
          <a:prstGeom prst="rect">
            <a:avLst/>
          </a:prstGeom>
        </p:spPr>
        <p:txBody>
          <a:bodyPr>
            <a:normAutofit/>
          </a:bodyPr>
          <a:lstStyle>
            <a:lvl1pPr>
              <a:defRPr sz="11500"/>
            </a:lvl1pPr>
          </a:lstStyle>
          <a:p>
            <a:r>
              <a:t>Title Text</a:t>
            </a:r>
          </a:p>
        </p:txBody>
      </p:sp>
      <p:sp>
        <p:nvSpPr>
          <p:cNvPr id="20" name="Shape 20"/>
          <p:cNvSpPr>
            <a:spLocks noGrp="1"/>
          </p:cNvSpPr>
          <p:nvPr>
            <p:ph type="body" sz="quarter" idx="1"/>
          </p:nvPr>
        </p:nvSpPr>
        <p:spPr>
          <a:xfrm>
            <a:off x="912113" y="268937"/>
            <a:ext cx="4642189" cy="1266093"/>
          </a:xfrm>
          <a:prstGeom prst="rect">
            <a:avLst/>
          </a:prstGeom>
        </p:spPr>
        <p:txBody>
          <a:bodyPr>
            <a:normAutofit/>
          </a:bodyPr>
          <a:lstStyle>
            <a:lvl1pPr marL="0" indent="0" algn="r">
              <a:spcBef>
                <a:spcPts val="500"/>
              </a:spcBef>
              <a:buSzTx/>
              <a:buFontTx/>
              <a:buNone/>
              <a:defRPr sz="2400">
                <a:solidFill>
                  <a:srgbClr val="20C9F8"/>
                </a:solidFill>
              </a:defRPr>
            </a:lvl1pPr>
            <a:lvl2pPr marL="0" indent="457200" algn="r">
              <a:spcBef>
                <a:spcPts val="500"/>
              </a:spcBef>
              <a:buSzTx/>
              <a:buFontTx/>
              <a:buNone/>
              <a:defRPr sz="2400">
                <a:solidFill>
                  <a:srgbClr val="20C9F8"/>
                </a:solidFill>
              </a:defRPr>
            </a:lvl2pPr>
            <a:lvl3pPr marL="0" indent="914400" algn="r">
              <a:spcBef>
                <a:spcPts val="500"/>
              </a:spcBef>
              <a:buSzTx/>
              <a:buFontTx/>
              <a:buNone/>
              <a:defRPr sz="2400">
                <a:solidFill>
                  <a:srgbClr val="20C9F8"/>
                </a:solidFill>
              </a:defRPr>
            </a:lvl3pPr>
            <a:lvl4pPr marL="0" indent="1371600" algn="r">
              <a:spcBef>
                <a:spcPts val="500"/>
              </a:spcBef>
              <a:buSzTx/>
              <a:buFontTx/>
              <a:buNone/>
              <a:defRPr sz="2400">
                <a:solidFill>
                  <a:srgbClr val="20C9F8"/>
                </a:solidFill>
              </a:defRPr>
            </a:lvl4pPr>
            <a:lvl5pPr marL="0" indent="1828800" algn="r">
              <a:spcBef>
                <a:spcPts val="500"/>
              </a:spcBef>
              <a:buSzTx/>
              <a:buFontTx/>
              <a:buNone/>
              <a:defRPr sz="2400">
                <a:solidFill>
                  <a:srgbClr val="20C9F8"/>
                </a:solidFill>
              </a:defRPr>
            </a:lvl5p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sldNum" sz="quarter" idx="2"/>
          </p:nvPr>
        </p:nvSpPr>
        <p:spPr>
          <a:xfrm>
            <a:off x="6113462" y="411480"/>
            <a:ext cx="290623" cy="294641"/>
          </a:xfrm>
          <a:prstGeom prst="rect">
            <a:avLst/>
          </a:prstGeom>
        </p:spPr>
        <p:txBody>
          <a:bodyPr/>
          <a:lstStyle>
            <a:lvl1pPr>
              <a:defRPr sz="14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9" name="Shape 99"/>
          <p:cNvSpPr>
            <a:spLocks noGrp="1"/>
          </p:cNvSpPr>
          <p:nvPr>
            <p:ph type="title"/>
          </p:nvPr>
        </p:nvSpPr>
        <p:spPr>
          <a:xfrm>
            <a:off x="914400" y="7010400"/>
            <a:ext cx="5429250" cy="1524000"/>
          </a:xfrm>
          <a:prstGeom prst="rect">
            <a:avLst/>
          </a:prstGeom>
        </p:spPr>
        <p:txBody>
          <a:bodyPr>
            <a:normAutofit/>
          </a:bodyPr>
          <a:lstStyle/>
          <a:p>
            <a:r>
              <a:t>Title Text</a:t>
            </a:r>
          </a:p>
        </p:txBody>
      </p:sp>
      <p:sp>
        <p:nvSpPr>
          <p:cNvPr id="100" name="Shape 100"/>
          <p:cNvSpPr>
            <a:spLocks noGrp="1"/>
          </p:cNvSpPr>
          <p:nvPr>
            <p:ph type="body" idx="1"/>
          </p:nvPr>
        </p:nvSpPr>
        <p:spPr>
          <a:xfrm>
            <a:off x="914400" y="1117600"/>
            <a:ext cx="5600700" cy="5892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8" name="Shape 108"/>
          <p:cNvSpPr>
            <a:spLocks noGrp="1"/>
          </p:cNvSpPr>
          <p:nvPr>
            <p:ph type="title"/>
          </p:nvPr>
        </p:nvSpPr>
        <p:spPr>
          <a:xfrm>
            <a:off x="4972050" y="366184"/>
            <a:ext cx="1543050" cy="7802035"/>
          </a:xfrm>
          <a:prstGeom prst="rect">
            <a:avLst/>
          </a:prstGeom>
        </p:spPr>
        <p:txBody>
          <a:bodyPr>
            <a:normAutofit/>
          </a:bodyPr>
          <a:lstStyle/>
          <a:p>
            <a:r>
              <a:t>Title Text</a:t>
            </a:r>
          </a:p>
        </p:txBody>
      </p:sp>
      <p:sp>
        <p:nvSpPr>
          <p:cNvPr id="109" name="Shape 109"/>
          <p:cNvSpPr>
            <a:spLocks noGrp="1"/>
          </p:cNvSpPr>
          <p:nvPr>
            <p:ph type="body" idx="1"/>
          </p:nvPr>
        </p:nvSpPr>
        <p:spPr>
          <a:xfrm>
            <a:off x="342900" y="366184"/>
            <a:ext cx="4514850" cy="7802035"/>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Shape 28"/>
          <p:cNvSpPr>
            <a:spLocks noGrp="1"/>
          </p:cNvSpPr>
          <p:nvPr>
            <p:ph type="title"/>
          </p:nvPr>
        </p:nvSpPr>
        <p:spPr>
          <a:xfrm>
            <a:off x="914400" y="7010400"/>
            <a:ext cx="5429250" cy="1524000"/>
          </a:xfrm>
          <a:prstGeom prst="rect">
            <a:avLst/>
          </a:prstGeom>
        </p:spPr>
        <p:txBody>
          <a:bodyPr>
            <a:normAutofit/>
          </a:bodyPr>
          <a:lstStyle/>
          <a:p>
            <a:r>
              <a:t>Title Text</a:t>
            </a:r>
          </a:p>
        </p:txBody>
      </p:sp>
      <p:sp>
        <p:nvSpPr>
          <p:cNvPr id="29" name="Shape 29"/>
          <p:cNvSpPr>
            <a:spLocks noGrp="1"/>
          </p:cNvSpPr>
          <p:nvPr>
            <p:ph type="body" idx="1"/>
          </p:nvPr>
        </p:nvSpPr>
        <p:spPr>
          <a:xfrm>
            <a:off x="914400" y="1117600"/>
            <a:ext cx="5600700" cy="58928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7" name="Shape 37"/>
          <p:cNvSpPr>
            <a:spLocks noGrp="1"/>
          </p:cNvSpPr>
          <p:nvPr>
            <p:ph type="body" sz="quarter" idx="1"/>
          </p:nvPr>
        </p:nvSpPr>
        <p:spPr>
          <a:xfrm>
            <a:off x="914400" y="5978773"/>
            <a:ext cx="5429252" cy="1016001"/>
          </a:xfrm>
          <a:prstGeom prst="rect">
            <a:avLst/>
          </a:prstGeom>
        </p:spPr>
        <p:txBody>
          <a:bodyPr lIns="0" tIns="0" rIns="0" bIns="0" anchor="b">
            <a:normAutofit/>
          </a:bodyPr>
          <a:lstStyle>
            <a:lvl1pPr marL="0" indent="0">
              <a:spcBef>
                <a:spcPts val="400"/>
              </a:spcBef>
              <a:buSzTx/>
              <a:buFontTx/>
              <a:buNone/>
              <a:defRPr sz="2000">
                <a:solidFill>
                  <a:srgbClr val="000000"/>
                </a:solidFill>
              </a:defRPr>
            </a:lvl1pPr>
            <a:lvl2pPr marL="0" indent="457200">
              <a:spcBef>
                <a:spcPts val="400"/>
              </a:spcBef>
              <a:buSzTx/>
              <a:buFontTx/>
              <a:buNone/>
              <a:defRPr sz="2000">
                <a:solidFill>
                  <a:srgbClr val="000000"/>
                </a:solidFill>
              </a:defRPr>
            </a:lvl2pPr>
            <a:lvl3pPr marL="0" indent="914400">
              <a:spcBef>
                <a:spcPts val="400"/>
              </a:spcBef>
              <a:buSzTx/>
              <a:buFontTx/>
              <a:buNone/>
              <a:defRPr sz="2000">
                <a:solidFill>
                  <a:srgbClr val="000000"/>
                </a:solidFill>
              </a:defRPr>
            </a:lvl3pPr>
            <a:lvl4pPr marL="0" indent="1371600">
              <a:spcBef>
                <a:spcPts val="400"/>
              </a:spcBef>
              <a:buSzTx/>
              <a:buFontTx/>
              <a:buNone/>
              <a:defRPr sz="2000">
                <a:solidFill>
                  <a:srgbClr val="000000"/>
                </a:solidFill>
              </a:defRPr>
            </a:lvl4pPr>
            <a:lvl5pPr marL="0" indent="1828800">
              <a:spcBef>
                <a:spcPts val="400"/>
              </a:spcBef>
              <a:buSzTx/>
              <a:buFontTx/>
              <a:buNone/>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8" name="Shape 38"/>
          <p:cNvSpPr>
            <a:spLocks noGrp="1"/>
          </p:cNvSpPr>
          <p:nvPr>
            <p:ph type="title"/>
          </p:nvPr>
        </p:nvSpPr>
        <p:spPr>
          <a:xfrm>
            <a:off x="914400" y="7010400"/>
            <a:ext cx="5429250" cy="1524000"/>
          </a:xfrm>
          <a:prstGeom prst="rect">
            <a:avLst/>
          </a:prstGeom>
        </p:spPr>
        <p:txBody>
          <a:bodyPr>
            <a:normAutofit/>
          </a:bodyPr>
          <a:lstStyle/>
          <a:p>
            <a:r>
              <a:t>Title Text</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6" name="Shape 46"/>
          <p:cNvSpPr>
            <a:spLocks noGrp="1"/>
          </p:cNvSpPr>
          <p:nvPr>
            <p:ph type="title"/>
          </p:nvPr>
        </p:nvSpPr>
        <p:spPr>
          <a:xfrm>
            <a:off x="914400" y="7010400"/>
            <a:ext cx="5429250" cy="1524000"/>
          </a:xfrm>
          <a:prstGeom prst="rect">
            <a:avLst/>
          </a:prstGeom>
        </p:spPr>
        <p:txBody>
          <a:bodyPr>
            <a:normAutofit/>
          </a:bodyPr>
          <a:lstStyle/>
          <a:p>
            <a:r>
              <a:t>Title Text</a:t>
            </a:r>
          </a:p>
        </p:txBody>
      </p:sp>
      <p:sp>
        <p:nvSpPr>
          <p:cNvPr id="47" name="Shape 47"/>
          <p:cNvSpPr>
            <a:spLocks noGrp="1"/>
          </p:cNvSpPr>
          <p:nvPr>
            <p:ph type="body" sz="half" idx="1"/>
          </p:nvPr>
        </p:nvSpPr>
        <p:spPr>
          <a:xfrm>
            <a:off x="912113" y="1121663"/>
            <a:ext cx="2798066" cy="585216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Shape 55"/>
          <p:cNvSpPr>
            <a:spLocks noGrp="1"/>
          </p:cNvSpPr>
          <p:nvPr>
            <p:ph type="title"/>
          </p:nvPr>
        </p:nvSpPr>
        <p:spPr>
          <a:xfrm>
            <a:off x="914400" y="7010400"/>
            <a:ext cx="5429250" cy="1524000"/>
          </a:xfrm>
          <a:prstGeom prst="rect">
            <a:avLst/>
          </a:prstGeom>
        </p:spPr>
        <p:txBody>
          <a:bodyPr>
            <a:normAutofit/>
          </a:bodyPr>
          <a:lstStyle/>
          <a:p>
            <a:r>
              <a:t>Title Text</a:t>
            </a:r>
          </a:p>
        </p:txBody>
      </p:sp>
      <p:sp>
        <p:nvSpPr>
          <p:cNvPr id="56" name="Shape 56"/>
          <p:cNvSpPr>
            <a:spLocks noGrp="1"/>
          </p:cNvSpPr>
          <p:nvPr>
            <p:ph type="body" sz="quarter" idx="1"/>
          </p:nvPr>
        </p:nvSpPr>
        <p:spPr>
          <a:xfrm>
            <a:off x="914400" y="1121663"/>
            <a:ext cx="2800350" cy="711201"/>
          </a:xfrm>
          <a:prstGeom prst="rect">
            <a:avLst/>
          </a:prstGeom>
        </p:spPr>
        <p:txBody>
          <a:bodyPr>
            <a:normAutofit/>
          </a:bodyPr>
          <a:lstStyle>
            <a:lvl1pPr marL="0" indent="0">
              <a:spcBef>
                <a:spcPts val="400"/>
              </a:spcBef>
              <a:buSzTx/>
              <a:buFontTx/>
              <a:buNone/>
              <a:defRPr sz="1800" b="1"/>
            </a:lvl1pPr>
            <a:lvl2pPr marL="0" indent="457200">
              <a:spcBef>
                <a:spcPts val="400"/>
              </a:spcBef>
              <a:buSzTx/>
              <a:buFontTx/>
              <a:buNone/>
              <a:defRPr sz="1800" b="1"/>
            </a:lvl2pPr>
            <a:lvl3pPr marL="0" indent="914400">
              <a:spcBef>
                <a:spcPts val="400"/>
              </a:spcBef>
              <a:buSzTx/>
              <a:buFontTx/>
              <a:buNone/>
              <a:defRPr sz="1800" b="1"/>
            </a:lvl3pPr>
            <a:lvl4pPr marL="0" indent="1371600">
              <a:spcBef>
                <a:spcPts val="400"/>
              </a:spcBef>
              <a:buSzTx/>
              <a:buFontTx/>
              <a:buNone/>
              <a:defRPr sz="1800" b="1"/>
            </a:lvl4pPr>
            <a:lvl5pPr marL="0" indent="1828800">
              <a:spcBef>
                <a:spcPts val="400"/>
              </a:spcBef>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body" sz="quarter" idx="13"/>
          </p:nvPr>
        </p:nvSpPr>
        <p:spPr>
          <a:xfrm>
            <a:off x="3829051" y="1121663"/>
            <a:ext cx="2801451" cy="711201"/>
          </a:xfrm>
          <a:prstGeom prst="rect">
            <a:avLst/>
          </a:prstGeom>
        </p:spPr>
        <p:txBody>
          <a:bodyPr>
            <a:normAutofit/>
          </a:bodyPr>
          <a:lstStyle/>
          <a:p>
            <a:pPr marL="0" indent="0">
              <a:spcBef>
                <a:spcPts val="400"/>
              </a:spcBef>
              <a:buSzTx/>
              <a:buFontTx/>
              <a:buNone/>
              <a:defRPr sz="1800" b="1"/>
            </a:pPr>
            <a:endParaRP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Shape 65"/>
          <p:cNvSpPr>
            <a:spLocks noGrp="1"/>
          </p:cNvSpPr>
          <p:nvPr>
            <p:ph type="title"/>
          </p:nvPr>
        </p:nvSpPr>
        <p:spPr>
          <a:xfrm>
            <a:off x="914400" y="7010400"/>
            <a:ext cx="5429250" cy="1524000"/>
          </a:xfrm>
          <a:prstGeom prst="rect">
            <a:avLst/>
          </a:prstGeom>
        </p:spPr>
        <p:txBody>
          <a:bodyPr>
            <a:normAutofit/>
          </a:bodyPr>
          <a:lstStyle/>
          <a:p>
            <a:r>
              <a:t>Title Text</a:t>
            </a:r>
          </a:p>
        </p:txBody>
      </p:sp>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Shape 80"/>
          <p:cNvSpPr>
            <a:spLocks noGrp="1"/>
          </p:cNvSpPr>
          <p:nvPr>
            <p:ph type="title"/>
          </p:nvPr>
        </p:nvSpPr>
        <p:spPr>
          <a:xfrm>
            <a:off x="4286250" y="527048"/>
            <a:ext cx="2256235" cy="1549401"/>
          </a:xfrm>
          <a:prstGeom prst="rect">
            <a:avLst/>
          </a:prstGeom>
        </p:spPr>
        <p:txBody>
          <a:bodyPr>
            <a:normAutofit/>
          </a:bodyPr>
          <a:lstStyle>
            <a:lvl1pPr>
              <a:defRPr sz="2000">
                <a:ln>
                  <a:noFill/>
                </a:ln>
                <a:solidFill>
                  <a:srgbClr val="FF7605"/>
                </a:solidFill>
              </a:defRPr>
            </a:lvl1pPr>
          </a:lstStyle>
          <a:p>
            <a:pPr>
              <a:defRPr>
                <a:effectLst/>
              </a:defRPr>
            </a:pPr>
            <a:r>
              <a:t>Title Text</a:t>
            </a:r>
          </a:p>
        </p:txBody>
      </p:sp>
      <p:sp>
        <p:nvSpPr>
          <p:cNvPr id="81" name="Shape 81"/>
          <p:cNvSpPr>
            <a:spLocks noGrp="1"/>
          </p:cNvSpPr>
          <p:nvPr>
            <p:ph type="body" sz="half" idx="1"/>
          </p:nvPr>
        </p:nvSpPr>
        <p:spPr>
          <a:xfrm>
            <a:off x="4286250" y="2076450"/>
            <a:ext cx="2256235" cy="5848352"/>
          </a:xfrm>
          <a:prstGeom prst="rect">
            <a:avLst/>
          </a:prstGeom>
        </p:spPr>
        <p:txBody>
          <a:bodyPr>
            <a:normAutofit/>
          </a:bodyPr>
          <a:lstStyle>
            <a:lvl1pPr marL="0" indent="0">
              <a:spcBef>
                <a:spcPts val="300"/>
              </a:spcBef>
              <a:buSzTx/>
              <a:buFontTx/>
              <a:buNone/>
              <a:defRPr sz="1400">
                <a:solidFill>
                  <a:srgbClr val="808080"/>
                </a:solidFill>
              </a:defRPr>
            </a:lvl1pPr>
            <a:lvl2pPr marL="0" indent="457200">
              <a:spcBef>
                <a:spcPts val="300"/>
              </a:spcBef>
              <a:buSzTx/>
              <a:buFontTx/>
              <a:buNone/>
              <a:defRPr sz="1400">
                <a:solidFill>
                  <a:srgbClr val="808080"/>
                </a:solidFill>
              </a:defRPr>
            </a:lvl2pPr>
            <a:lvl3pPr marL="0" indent="914400">
              <a:spcBef>
                <a:spcPts val="300"/>
              </a:spcBef>
              <a:buSzTx/>
              <a:buFontTx/>
              <a:buNone/>
              <a:defRPr sz="1400">
                <a:solidFill>
                  <a:srgbClr val="808080"/>
                </a:solidFill>
              </a:defRPr>
            </a:lvl3pPr>
            <a:lvl4pPr marL="0" indent="1371600">
              <a:spcBef>
                <a:spcPts val="300"/>
              </a:spcBef>
              <a:buSzTx/>
              <a:buFontTx/>
              <a:buNone/>
              <a:defRPr sz="1400">
                <a:solidFill>
                  <a:srgbClr val="808080"/>
                </a:solidFill>
              </a:defRPr>
            </a:lvl4pPr>
            <a:lvl5pPr marL="0" indent="1828800">
              <a:spcBef>
                <a:spcPts val="300"/>
              </a:spcBef>
              <a:buSzTx/>
              <a:buFontTx/>
              <a:buNone/>
              <a:defRPr sz="14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9" name="Shape 89"/>
          <p:cNvSpPr>
            <a:spLocks noGrp="1"/>
          </p:cNvSpPr>
          <p:nvPr>
            <p:ph type="title"/>
          </p:nvPr>
        </p:nvSpPr>
        <p:spPr>
          <a:xfrm>
            <a:off x="914400" y="6166339"/>
            <a:ext cx="4114800" cy="539262"/>
          </a:xfrm>
          <a:prstGeom prst="rect">
            <a:avLst/>
          </a:prstGeom>
        </p:spPr>
        <p:txBody>
          <a:bodyPr lIns="0" tIns="0" rIns="0" bIns="0">
            <a:normAutofit/>
          </a:bodyPr>
          <a:lstStyle>
            <a:lvl1pPr>
              <a:defRPr sz="2000">
                <a:ln>
                  <a:noFill/>
                </a:ln>
                <a:solidFill>
                  <a:srgbClr val="000000"/>
                </a:solidFill>
              </a:defRPr>
            </a:lvl1pPr>
          </a:lstStyle>
          <a:p>
            <a:pPr>
              <a:defRPr>
                <a:effectLst/>
              </a:defRPr>
            </a:pPr>
            <a:r>
              <a:t>Title Text</a:t>
            </a:r>
          </a:p>
        </p:txBody>
      </p:sp>
      <p:sp>
        <p:nvSpPr>
          <p:cNvPr id="90" name="Shape 90"/>
          <p:cNvSpPr>
            <a:spLocks noGrp="1"/>
          </p:cNvSpPr>
          <p:nvPr>
            <p:ph type="pic" sz="half" idx="13"/>
          </p:nvPr>
        </p:nvSpPr>
        <p:spPr>
          <a:xfrm>
            <a:off x="992980" y="508000"/>
            <a:ext cx="4400551" cy="5441949"/>
          </a:xfrm>
          <a:prstGeom prst="rect">
            <a:avLst/>
          </a:prstGeom>
        </p:spPr>
        <p:txBody>
          <a:bodyPr lIns="91439" rIns="91439"/>
          <a:lstStyle/>
          <a:p>
            <a:endParaRPr/>
          </a:p>
        </p:txBody>
      </p:sp>
      <p:sp>
        <p:nvSpPr>
          <p:cNvPr id="91" name="Shape 91"/>
          <p:cNvSpPr>
            <a:spLocks noGrp="1"/>
          </p:cNvSpPr>
          <p:nvPr>
            <p:ph type="body" sz="quarter" idx="1"/>
          </p:nvPr>
        </p:nvSpPr>
        <p:spPr>
          <a:xfrm>
            <a:off x="914400" y="6705600"/>
            <a:ext cx="3028950" cy="1828800"/>
          </a:xfrm>
          <a:prstGeom prst="rect">
            <a:avLst/>
          </a:prstGeom>
        </p:spPr>
        <p:txBody>
          <a:bodyPr>
            <a:normAutofit/>
          </a:bodyPr>
          <a:lstStyle>
            <a:lvl1pPr marL="0" indent="0">
              <a:spcBef>
                <a:spcPts val="300"/>
              </a:spcBef>
              <a:buSzTx/>
              <a:buFontTx/>
              <a:buNone/>
              <a:defRPr sz="1400">
                <a:solidFill>
                  <a:srgbClr val="000000"/>
                </a:solidFill>
              </a:defRPr>
            </a:lvl1pPr>
            <a:lvl2pPr marL="0" indent="457200">
              <a:spcBef>
                <a:spcPts val="300"/>
              </a:spcBef>
              <a:buSzTx/>
              <a:buFontTx/>
              <a:buNone/>
              <a:defRPr sz="1400">
                <a:solidFill>
                  <a:srgbClr val="000000"/>
                </a:solidFill>
              </a:defRPr>
            </a:lvl2pPr>
            <a:lvl3pPr marL="0" indent="914400">
              <a:spcBef>
                <a:spcPts val="300"/>
              </a:spcBef>
              <a:buSzTx/>
              <a:buFontTx/>
              <a:buNone/>
              <a:defRPr sz="1400">
                <a:solidFill>
                  <a:srgbClr val="000000"/>
                </a:solidFill>
              </a:defRPr>
            </a:lvl3pPr>
            <a:lvl4pPr marL="0" indent="1371600">
              <a:spcBef>
                <a:spcPts val="300"/>
              </a:spcBef>
              <a:buSzTx/>
              <a:buFontTx/>
              <a:buNone/>
              <a:defRPr sz="1400">
                <a:solidFill>
                  <a:srgbClr val="000000"/>
                </a:solidFill>
              </a:defRPr>
            </a:lvl4pPr>
            <a:lvl5pPr marL="0" indent="1828800">
              <a:spcBef>
                <a:spcPts val="300"/>
              </a:spcBef>
              <a:buSzTx/>
              <a:buFont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0" y="0"/>
            <a:ext cx="171450" cy="9144000"/>
          </a:xfrm>
          <a:prstGeom prst="rect">
            <a:avLst/>
          </a:prstGeom>
          <a:gradFill>
            <a:gsLst>
              <a:gs pos="0">
                <a:schemeClr val="accent1"/>
              </a:gs>
              <a:gs pos="52000">
                <a:srgbClr val="7E9632"/>
              </a:gs>
              <a:gs pos="100000">
                <a:srgbClr val="546422"/>
              </a:gs>
            </a:gsLst>
            <a:lin ang="5400000"/>
          </a:gradFill>
          <a:ln w="12700">
            <a:miter lim="400000"/>
          </a:ln>
        </p:spPr>
        <p:txBody>
          <a:bodyPr lIns="45719" rIns="45719" anchor="ctr"/>
          <a:lstStyle/>
          <a:p>
            <a:pPr algn="ctr">
              <a:defRPr>
                <a:solidFill>
                  <a:srgbClr val="FFFFFF"/>
                </a:solidFill>
              </a:defRPr>
            </a:pPr>
            <a:endParaRPr/>
          </a:p>
        </p:txBody>
      </p:sp>
      <p:sp>
        <p:nvSpPr>
          <p:cNvPr id="3" name="Shape 3"/>
          <p:cNvSpPr/>
          <p:nvPr/>
        </p:nvSpPr>
        <p:spPr>
          <a:xfrm>
            <a:off x="0" y="0"/>
            <a:ext cx="171450" cy="9144000"/>
          </a:xfrm>
          <a:prstGeom prst="rect">
            <a:avLst/>
          </a:prstGeom>
          <a:gradFill>
            <a:gsLst>
              <a:gs pos="0">
                <a:srgbClr val="59AAF2"/>
              </a:gs>
              <a:gs pos="50000">
                <a:schemeClr val="accent1"/>
              </a:gs>
              <a:gs pos="100000">
                <a:srgbClr val="7E9632"/>
              </a:gs>
            </a:gsLst>
            <a:lin ang="5400000"/>
          </a:gradFill>
          <a:ln w="12700">
            <a:miter lim="400000"/>
          </a:ln>
        </p:spPr>
        <p:txBody>
          <a:bodyPr lIns="45719" rIns="45719" anchor="ctr"/>
          <a:lstStyle/>
          <a:p>
            <a:pPr algn="ctr">
              <a:defRPr>
                <a:solidFill>
                  <a:srgbClr val="FFFFFF"/>
                </a:solidFill>
              </a:defRPr>
            </a:pPr>
            <a:endParaRPr/>
          </a:p>
        </p:txBody>
      </p:sp>
      <p:sp>
        <p:nvSpPr>
          <p:cNvPr id="4" name="Shape 4"/>
          <p:cNvSpPr/>
          <p:nvPr/>
        </p:nvSpPr>
        <p:spPr>
          <a:xfrm>
            <a:off x="6340475" y="7620000"/>
            <a:ext cx="182563" cy="576264"/>
          </a:xfrm>
          <a:custGeom>
            <a:avLst/>
            <a:gdLst/>
            <a:ahLst/>
            <a:cxnLst>
              <a:cxn ang="0">
                <a:pos x="wd2" y="hd2"/>
              </a:cxn>
              <a:cxn ang="5400000">
                <a:pos x="wd2" y="hd2"/>
              </a:cxn>
              <a:cxn ang="10800000">
                <a:pos x="wd2" y="hd2"/>
              </a:cxn>
              <a:cxn ang="16200000">
                <a:pos x="wd2" y="hd2"/>
              </a:cxn>
            </a:cxnLst>
            <a:rect l="0" t="0" r="r" b="b"/>
            <a:pathLst>
              <a:path w="21600" h="21600" extrusionOk="0">
                <a:moveTo>
                  <a:pt x="8753" y="0"/>
                </a:moveTo>
                <a:lnTo>
                  <a:pt x="0" y="0"/>
                </a:lnTo>
                <a:lnTo>
                  <a:pt x="12565" y="10800"/>
                </a:lnTo>
                <a:lnTo>
                  <a:pt x="0" y="21600"/>
                </a:lnTo>
                <a:lnTo>
                  <a:pt x="8753" y="21600"/>
                </a:lnTo>
                <a:lnTo>
                  <a:pt x="21600" y="10800"/>
                </a:lnTo>
                <a:lnTo>
                  <a:pt x="8753" y="0"/>
                </a:lnTo>
                <a:close/>
              </a:path>
            </a:pathLst>
          </a:custGeom>
          <a:solidFill>
            <a:srgbClr val="20C9F8"/>
          </a:solidFill>
          <a:ln w="12700">
            <a:miter lim="400000"/>
          </a:ln>
        </p:spPr>
        <p:txBody>
          <a:bodyPr lIns="45719" rIns="45719"/>
          <a:lstStyle/>
          <a:p>
            <a:endParaRPr/>
          </a:p>
        </p:txBody>
      </p:sp>
      <p:sp>
        <p:nvSpPr>
          <p:cNvPr id="5" name="Shape 5"/>
          <p:cNvSpPr>
            <a:spLocks noGrp="1"/>
          </p:cNvSpPr>
          <p:nvPr>
            <p:ph type="title"/>
          </p:nvPr>
        </p:nvSpPr>
        <p:spPr>
          <a:xfrm>
            <a:off x="342900" y="-1"/>
            <a:ext cx="6172200" cy="189018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lstStyle/>
          <a:p>
            <a:r>
              <a:t>Title Text</a:t>
            </a:r>
          </a:p>
        </p:txBody>
      </p:sp>
      <p:sp>
        <p:nvSpPr>
          <p:cNvPr id="6" name="Shape 6"/>
          <p:cNvSpPr>
            <a:spLocks noGrp="1"/>
          </p:cNvSpPr>
          <p:nvPr>
            <p:ph type="body" idx="1"/>
          </p:nvPr>
        </p:nvSpPr>
        <p:spPr>
          <a:xfrm>
            <a:off x="342900" y="2133600"/>
            <a:ext cx="6172200" cy="70104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6515100" y="7762399"/>
            <a:ext cx="263982" cy="269241"/>
          </a:xfrm>
          <a:prstGeom prst="rect">
            <a:avLst/>
          </a:prstGeom>
          <a:ln w="12700">
            <a:miter lim="400000"/>
          </a:ln>
        </p:spPr>
        <p:txBody>
          <a:bodyPr wrap="none" lIns="45719" rIns="45719" anchor="ctr">
            <a:spAutoFit/>
          </a:bodyPr>
          <a:lstStyle>
            <a:lvl1pPr>
              <a:defRPr sz="1200">
                <a:solidFill>
                  <a:srgbClr val="20C9F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5pPr>
      <a:lvl6pPr marL="0" marR="0" indent="45720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6pPr>
      <a:lvl7pPr marL="0" marR="0" indent="91440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7pPr>
      <a:lvl8pPr marL="0" marR="0" indent="137160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8pPr>
      <a:lvl9pPr marL="0" marR="0" indent="182880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1pPr>
      <a:lvl2pPr marL="901700" marR="0" indent="-4445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2pPr>
      <a:lvl3pPr marL="12700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4pPr>
      <a:lvl5pPr marL="21844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5pPr>
      <a:lvl6pPr marL="2641600" marR="0" indent="-355600" algn="l" defTabSz="914400" rtl="0" latinLnBrk="0">
        <a:lnSpc>
          <a:spcPct val="100000"/>
        </a:lnSpc>
        <a:spcBef>
          <a:spcPts val="600"/>
        </a:spcBef>
        <a:spcAft>
          <a:spcPts val="0"/>
        </a:spcAft>
        <a:buClrTx/>
        <a:buSzPct val="100000"/>
        <a:buFont typeface="Arial"/>
        <a:buChar char="&gt;"/>
        <a:tabLst/>
        <a:defRPr sz="2800" b="0" i="0" u="none" strike="noStrike" cap="none" spc="0" baseline="0">
          <a:ln>
            <a:noFill/>
          </a:ln>
          <a:solidFill>
            <a:srgbClr val="04617B"/>
          </a:solidFill>
          <a:uFillTx/>
          <a:latin typeface="Calibri"/>
          <a:ea typeface="Calibri"/>
          <a:cs typeface="Calibri"/>
          <a:sym typeface="Calibri"/>
        </a:defRPr>
      </a:lvl6pPr>
      <a:lvl7pPr marL="30988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7pPr>
      <a:lvl8pPr marL="35560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8pPr>
      <a:lvl9pPr marL="4013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oilsecrets.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705852" y="5176036"/>
            <a:ext cx="6172201" cy="2529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400" b="1">
                <a:latin typeface="+mj-lt"/>
                <a:ea typeface="+mj-ea"/>
                <a:cs typeface="+mj-cs"/>
                <a:sym typeface="Garamond"/>
              </a:defRPr>
            </a:pPr>
            <a:r>
              <a:rPr dirty="0" err="1"/>
              <a:t>MycoMaxima</a:t>
            </a:r>
            <a:r>
              <a:rPr baseline="30000" dirty="0"/>
              <a:t>®</a:t>
            </a:r>
            <a:r>
              <a:rPr dirty="0"/>
              <a:t> provides the following benefits:</a:t>
            </a:r>
          </a:p>
          <a:p>
            <a:pPr>
              <a:buSzPct val="100000"/>
              <a:buFont typeface="Wingdings"/>
              <a:buChar char="▪"/>
              <a:defRPr sz="1400">
                <a:latin typeface="+mj-lt"/>
                <a:ea typeface="+mj-ea"/>
                <a:cs typeface="+mj-cs"/>
                <a:sym typeface="Garamond"/>
              </a:defRPr>
            </a:pPr>
            <a:r>
              <a:rPr dirty="0"/>
              <a:t>     Builds top soil and is essential for sequestering soil carbon</a:t>
            </a:r>
          </a:p>
          <a:p>
            <a:pPr>
              <a:buSzPct val="100000"/>
              <a:buFont typeface="Wingdings"/>
              <a:buChar char="▪"/>
              <a:defRPr sz="1400">
                <a:latin typeface="+mj-lt"/>
                <a:ea typeface="+mj-ea"/>
                <a:cs typeface="+mj-cs"/>
                <a:sym typeface="Garamond"/>
              </a:defRPr>
            </a:pPr>
            <a:r>
              <a:rPr dirty="0"/>
              <a:t>     Increases crop yields</a:t>
            </a:r>
          </a:p>
          <a:p>
            <a:pPr>
              <a:buSzPct val="100000"/>
              <a:buFont typeface="Wingdings"/>
              <a:buChar char="▪"/>
              <a:defRPr sz="1400">
                <a:latin typeface="+mj-lt"/>
                <a:ea typeface="+mj-ea"/>
                <a:cs typeface="+mj-cs"/>
                <a:sym typeface="Garamond"/>
              </a:defRPr>
            </a:pPr>
            <a:r>
              <a:rPr dirty="0"/>
              <a:t>     Improves drought tolerance</a:t>
            </a:r>
          </a:p>
          <a:p>
            <a:pPr>
              <a:buSzPct val="100000"/>
              <a:buFont typeface="Wingdings"/>
              <a:buChar char="▪"/>
              <a:defRPr sz="1400">
                <a:latin typeface="+mj-lt"/>
                <a:ea typeface="+mj-ea"/>
                <a:cs typeface="+mj-cs"/>
                <a:sym typeface="Garamond"/>
              </a:defRPr>
            </a:pPr>
            <a:r>
              <a:rPr dirty="0"/>
              <a:t>     Improves uptake of mineral nutrients</a:t>
            </a:r>
          </a:p>
          <a:p>
            <a:pPr>
              <a:buSzPct val="100000"/>
              <a:buFont typeface="Wingdings"/>
              <a:buChar char="▪"/>
              <a:defRPr sz="1400">
                <a:latin typeface="+mj-lt"/>
                <a:ea typeface="+mj-ea"/>
                <a:cs typeface="+mj-cs"/>
                <a:sym typeface="Garamond"/>
              </a:defRPr>
            </a:pPr>
            <a:r>
              <a:rPr dirty="0"/>
              <a:t>     Improves food nutrient density</a:t>
            </a:r>
          </a:p>
          <a:p>
            <a:pPr>
              <a:buSzPct val="100000"/>
              <a:buFont typeface="Wingdings"/>
              <a:buChar char="▪"/>
              <a:defRPr sz="1400">
                <a:latin typeface="+mj-lt"/>
                <a:ea typeface="+mj-ea"/>
                <a:cs typeface="+mj-cs"/>
                <a:sym typeface="Garamond"/>
              </a:defRPr>
            </a:pPr>
            <a:r>
              <a:rPr dirty="0"/>
              <a:t>     Increases Phosphorus uptake, which promotes production of ATP, a      </a:t>
            </a:r>
          </a:p>
          <a:p>
            <a:pPr>
              <a:defRPr sz="1400">
                <a:latin typeface="+mj-lt"/>
                <a:ea typeface="+mj-ea"/>
                <a:cs typeface="+mj-cs"/>
                <a:sym typeface="Garamond"/>
              </a:defRPr>
            </a:pPr>
            <a:r>
              <a:rPr dirty="0"/>
              <a:t>       high energy molecule</a:t>
            </a:r>
          </a:p>
          <a:p>
            <a:pPr>
              <a:buSzPct val="100000"/>
              <a:buFont typeface="Wingdings"/>
              <a:buChar char="▪"/>
              <a:defRPr sz="1400">
                <a:latin typeface="+mj-lt"/>
                <a:ea typeface="+mj-ea"/>
                <a:cs typeface="+mj-cs"/>
                <a:sym typeface="Garamond"/>
              </a:defRPr>
            </a:pPr>
            <a:r>
              <a:rPr dirty="0"/>
              <a:t>     Protects roots from damaging nematodes</a:t>
            </a:r>
          </a:p>
          <a:p>
            <a:pPr>
              <a:buSzPct val="100000"/>
              <a:buFont typeface="Wingdings"/>
              <a:buChar char="▪"/>
              <a:defRPr sz="1400">
                <a:latin typeface="+mj-lt"/>
                <a:ea typeface="+mj-ea"/>
                <a:cs typeface="+mj-cs"/>
                <a:sym typeface="Garamond"/>
              </a:defRPr>
            </a:pPr>
            <a:r>
              <a:rPr dirty="0"/>
              <a:t>     Improves tolerance to environmental stress</a:t>
            </a:r>
          </a:p>
          <a:p>
            <a:pPr>
              <a:buSzPct val="100000"/>
              <a:buFont typeface="Wingdings"/>
              <a:buChar char="▪"/>
              <a:defRPr sz="1400">
                <a:latin typeface="+mj-lt"/>
                <a:ea typeface="+mj-ea"/>
                <a:cs typeface="+mj-cs"/>
                <a:sym typeface="Garamond"/>
              </a:defRPr>
            </a:pPr>
            <a:r>
              <a:rPr dirty="0"/>
              <a:t>     Improves Profit</a:t>
            </a:r>
          </a:p>
        </p:txBody>
      </p:sp>
      <p:sp>
        <p:nvSpPr>
          <p:cNvPr id="120" name="Shape 120"/>
          <p:cNvSpPr/>
          <p:nvPr/>
        </p:nvSpPr>
        <p:spPr>
          <a:xfrm>
            <a:off x="685800" y="152400"/>
            <a:ext cx="5257800" cy="80021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latin typeface="+mj-lt"/>
                <a:ea typeface="+mj-ea"/>
                <a:cs typeface="+mj-cs"/>
                <a:sym typeface="Garamond"/>
              </a:defRPr>
            </a:pPr>
            <a:r>
              <a:rPr dirty="0" err="1"/>
              <a:t>MycoMaxima</a:t>
            </a:r>
            <a:r>
              <a:rPr baseline="30000" dirty="0"/>
              <a:t>®</a:t>
            </a:r>
            <a:r>
              <a:rPr sz="2800" b="0" dirty="0"/>
              <a:t> </a:t>
            </a:r>
            <a:r>
              <a:rPr sz="2800" dirty="0"/>
              <a:t>               </a:t>
            </a:r>
            <a:r>
              <a:rPr sz="1800" dirty="0"/>
              <a:t>Data Sheet</a:t>
            </a:r>
          </a:p>
          <a:p>
            <a:pPr>
              <a:defRPr>
                <a:latin typeface="+mj-lt"/>
                <a:ea typeface="+mj-ea"/>
                <a:cs typeface="+mj-cs"/>
                <a:sym typeface="Garamond"/>
              </a:defRPr>
            </a:pPr>
            <a:r>
              <a:rPr dirty="0"/>
              <a:t>Professional Grade Mycorrhizal Inoculant     </a:t>
            </a:r>
          </a:p>
        </p:txBody>
      </p:sp>
      <p:sp>
        <p:nvSpPr>
          <p:cNvPr id="121" name="Shape 121"/>
          <p:cNvSpPr/>
          <p:nvPr/>
        </p:nvSpPr>
        <p:spPr>
          <a:xfrm>
            <a:off x="3068052" y="1066800"/>
            <a:ext cx="3408947" cy="241604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300" b="1">
                <a:latin typeface="+mj-lt"/>
                <a:ea typeface="+mj-ea"/>
                <a:cs typeface="+mj-cs"/>
                <a:sym typeface="Garamond"/>
              </a:defRPr>
            </a:pPr>
            <a:r>
              <a:rPr dirty="0" err="1"/>
              <a:t>MycoMaxima</a:t>
            </a:r>
            <a:r>
              <a:rPr baseline="30000" dirty="0"/>
              <a:t>®</a:t>
            </a:r>
            <a:r>
              <a:rPr b="0" dirty="0"/>
              <a:t> is a professional grade ultra-concentrated Mycorrhizal inoculant containing </a:t>
            </a:r>
            <a:endParaRPr lang="en-US" b="0" dirty="0" smtClean="0"/>
          </a:p>
          <a:p>
            <a:pPr algn="ctr">
              <a:defRPr sz="1300" b="1">
                <a:latin typeface="+mj-lt"/>
                <a:ea typeface="+mj-ea"/>
                <a:cs typeface="+mj-cs"/>
                <a:sym typeface="Garamond"/>
              </a:defRPr>
            </a:pPr>
            <a:r>
              <a:rPr b="0" dirty="0" smtClean="0"/>
              <a:t>9 </a:t>
            </a:r>
            <a:r>
              <a:rPr b="0" dirty="0"/>
              <a:t>species of beneficial fungi to promote growth.</a:t>
            </a:r>
          </a:p>
          <a:p>
            <a:pPr algn="ctr">
              <a:defRPr sz="800">
                <a:latin typeface="+mj-lt"/>
                <a:ea typeface="+mj-ea"/>
                <a:cs typeface="+mj-cs"/>
                <a:sym typeface="Garamond"/>
              </a:defRPr>
            </a:pPr>
            <a:endParaRPr b="0" dirty="0"/>
          </a:p>
          <a:p>
            <a:pPr algn="ctr">
              <a:defRPr sz="1300">
                <a:latin typeface="+mj-lt"/>
                <a:ea typeface="+mj-ea"/>
                <a:cs typeface="+mj-cs"/>
                <a:sym typeface="Garamond"/>
              </a:defRPr>
            </a:pPr>
            <a:r>
              <a:rPr dirty="0"/>
              <a:t>This professional grade Mycorrhizal inoculant intentionally does not include other microorganisms, </a:t>
            </a:r>
            <a:r>
              <a:rPr lang="en-US" dirty="0" smtClean="0"/>
              <a:t> </a:t>
            </a:r>
            <a:r>
              <a:rPr dirty="0" smtClean="0"/>
              <a:t>nor </a:t>
            </a:r>
            <a:r>
              <a:rPr dirty="0"/>
              <a:t>does it include bio-stimulants, as the intent of this product is to be a mycorrhizal inoculant only of the highest purity available!  The viability, purity and high concentration of </a:t>
            </a:r>
            <a:r>
              <a:rPr b="1" dirty="0" err="1"/>
              <a:t>MycoMaxima</a:t>
            </a:r>
            <a:r>
              <a:rPr sz="900" b="1" baseline="69999" dirty="0"/>
              <a:t>®</a:t>
            </a:r>
            <a:r>
              <a:rPr dirty="0"/>
              <a:t> ensures the highest degree of potential success.</a:t>
            </a:r>
          </a:p>
        </p:txBody>
      </p:sp>
      <p:sp>
        <p:nvSpPr>
          <p:cNvPr id="122" name="Shape 122"/>
          <p:cNvSpPr/>
          <p:nvPr/>
        </p:nvSpPr>
        <p:spPr>
          <a:xfrm>
            <a:off x="705852" y="3662653"/>
            <a:ext cx="6172200" cy="1336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300" b="1">
                <a:latin typeface="+mj-lt"/>
                <a:ea typeface="+mj-ea"/>
                <a:cs typeface="+mj-cs"/>
                <a:sym typeface="Garamond"/>
              </a:defRPr>
            </a:pPr>
            <a:r>
              <a:rPr dirty="0" err="1"/>
              <a:t>MycoMaxima</a:t>
            </a:r>
            <a:r>
              <a:rPr baseline="30000" dirty="0"/>
              <a:t>®</a:t>
            </a:r>
            <a:r>
              <a:rPr b="0" baseline="30000" dirty="0"/>
              <a:t> </a:t>
            </a:r>
            <a:r>
              <a:rPr b="0" dirty="0"/>
              <a:t>contains </a:t>
            </a:r>
            <a:r>
              <a:rPr i="1" dirty="0" err="1"/>
              <a:t>Rhizophagus</a:t>
            </a:r>
            <a:r>
              <a:rPr i="1" dirty="0"/>
              <a:t> </a:t>
            </a:r>
            <a:r>
              <a:rPr i="1" dirty="0" err="1"/>
              <a:t>irregularis</a:t>
            </a:r>
            <a:r>
              <a:rPr i="1" dirty="0"/>
              <a:t>  (syn. Glomus </a:t>
            </a:r>
            <a:r>
              <a:rPr i="1" dirty="0" err="1"/>
              <a:t>intraradices</a:t>
            </a:r>
            <a:r>
              <a:rPr i="1" dirty="0"/>
              <a:t>)</a:t>
            </a:r>
            <a:r>
              <a:rPr b="0" i="1" dirty="0"/>
              <a:t> </a:t>
            </a:r>
            <a:r>
              <a:rPr b="0" dirty="0"/>
              <a:t>an </a:t>
            </a:r>
            <a:r>
              <a:rPr dirty="0"/>
              <a:t>Arbuscular Mycorrhizae</a:t>
            </a:r>
            <a:r>
              <a:rPr b="0" dirty="0"/>
              <a:t> species and 8 species of </a:t>
            </a:r>
            <a:r>
              <a:rPr b="0" dirty="0" err="1"/>
              <a:t>Ectomycorrhizae</a:t>
            </a:r>
            <a:r>
              <a:rPr b="0" dirty="0"/>
              <a:t>.  Individual species counts listed on reverse.  </a:t>
            </a:r>
            <a:r>
              <a:rPr b="0" i="1" dirty="0"/>
              <a:t>Glomus </a:t>
            </a:r>
            <a:r>
              <a:rPr b="0" i="1" dirty="0" err="1"/>
              <a:t>intraradices</a:t>
            </a:r>
            <a:r>
              <a:rPr b="0" dirty="0"/>
              <a:t> associates with the vast majority of agricultural short term crops!  </a:t>
            </a:r>
            <a:r>
              <a:rPr b="0" dirty="0" err="1"/>
              <a:t>Ectomycorrhizae</a:t>
            </a:r>
            <a:r>
              <a:rPr b="0" dirty="0"/>
              <a:t> associate with many conifers (i.e. hemlocks, firs and spruce) and hardwoods (i.e. pecans and oaks). For a complete list of plants and how they associate with, see our web site </a:t>
            </a:r>
            <a:r>
              <a:rPr b="0" u="sng" dirty="0">
                <a:solidFill>
                  <a:srgbClr val="F49100"/>
                </a:solidFill>
                <a:uFill>
                  <a:solidFill>
                    <a:srgbClr val="F49100"/>
                  </a:solidFill>
                </a:uFill>
                <a:hlinkClick r:id="rId2"/>
              </a:rPr>
              <a:t>www.soilsecrets.com</a:t>
            </a:r>
            <a:r>
              <a:rPr b="0" dirty="0"/>
              <a:t> under the Details menu bar. </a:t>
            </a:r>
          </a:p>
        </p:txBody>
      </p:sp>
      <p:sp>
        <p:nvSpPr>
          <p:cNvPr id="123" name="Shape 123"/>
          <p:cNvSpPr/>
          <p:nvPr/>
        </p:nvSpPr>
        <p:spPr>
          <a:xfrm>
            <a:off x="4515853" y="7792236"/>
            <a:ext cx="2177949" cy="11582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1">
                <a:latin typeface="+mj-lt"/>
                <a:ea typeface="+mj-ea"/>
                <a:cs typeface="+mj-cs"/>
                <a:sym typeface="Garamond"/>
              </a:defRPr>
            </a:pPr>
            <a:r>
              <a:rPr dirty="0"/>
              <a:t>Contact us at:</a:t>
            </a:r>
          </a:p>
          <a:p>
            <a:pPr>
              <a:defRPr b="1">
                <a:latin typeface="+mj-lt"/>
                <a:ea typeface="+mj-ea"/>
                <a:cs typeface="+mj-cs"/>
                <a:sym typeface="Garamond"/>
              </a:defRPr>
            </a:pPr>
            <a:r>
              <a:rPr dirty="0"/>
              <a:t>505.866.7645</a:t>
            </a:r>
          </a:p>
          <a:p>
            <a:pPr>
              <a:defRPr b="1">
                <a:latin typeface="+mj-lt"/>
                <a:ea typeface="+mj-ea"/>
                <a:cs typeface="+mj-cs"/>
                <a:sym typeface="Garamond"/>
              </a:defRPr>
            </a:pPr>
            <a:r>
              <a:rPr dirty="0"/>
              <a:t>www.soilsecrets.com</a:t>
            </a:r>
          </a:p>
          <a:p>
            <a:pPr>
              <a:defRPr b="1">
                <a:latin typeface="+mj-lt"/>
                <a:ea typeface="+mj-ea"/>
                <a:cs typeface="+mj-cs"/>
                <a:sym typeface="Garamond"/>
              </a:defRPr>
            </a:pPr>
            <a:r>
              <a:rPr dirty="0"/>
              <a:t>info@soilsecrets.com</a:t>
            </a:r>
          </a:p>
        </p:txBody>
      </p:sp>
      <p:pic>
        <p:nvPicPr>
          <p:cNvPr id="124" name="image2.png" descr="2012 SS logo"/>
          <p:cNvPicPr>
            <a:picLocks noChangeAspect="1"/>
          </p:cNvPicPr>
          <p:nvPr/>
        </p:nvPicPr>
        <p:blipFill>
          <a:blip r:embed="rId3">
            <a:extLst/>
          </a:blip>
          <a:stretch>
            <a:fillRect/>
          </a:stretch>
        </p:blipFill>
        <p:spPr>
          <a:xfrm>
            <a:off x="705852" y="7792236"/>
            <a:ext cx="3810001" cy="1117601"/>
          </a:xfrm>
          <a:prstGeom prst="rect">
            <a:avLst/>
          </a:prstGeom>
          <a:ln w="12700">
            <a:miter lim="400000"/>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1263023"/>
            <a:ext cx="2329468" cy="1516272"/>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228600" y="0"/>
            <a:ext cx="6248400" cy="80021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latin typeface="+mj-lt"/>
                <a:ea typeface="+mj-ea"/>
                <a:cs typeface="+mj-cs"/>
                <a:sym typeface="Garamond"/>
              </a:defRPr>
            </a:pPr>
            <a:r>
              <a:rPr dirty="0" err="1"/>
              <a:t>MycoMaxima</a:t>
            </a:r>
            <a:r>
              <a:rPr sz="1600" baseline="60000" dirty="0"/>
              <a:t>®</a:t>
            </a:r>
            <a:r>
              <a:rPr sz="2800" b="0" dirty="0"/>
              <a:t> </a:t>
            </a:r>
            <a:r>
              <a:rPr sz="2800" dirty="0"/>
              <a:t>                            </a:t>
            </a:r>
            <a:r>
              <a:rPr sz="1800" dirty="0"/>
              <a:t>Data Sheet</a:t>
            </a:r>
          </a:p>
          <a:p>
            <a:pPr>
              <a:defRPr>
                <a:latin typeface="+mj-lt"/>
                <a:ea typeface="+mj-ea"/>
                <a:cs typeface="+mj-cs"/>
                <a:sym typeface="Garamond"/>
              </a:defRPr>
            </a:pPr>
            <a:r>
              <a:rPr dirty="0"/>
              <a:t>Professional Grade Mycorrhizal Inoculant                               </a:t>
            </a:r>
          </a:p>
        </p:txBody>
      </p:sp>
      <p:sp>
        <p:nvSpPr>
          <p:cNvPr id="127" name="Shape 127"/>
          <p:cNvSpPr/>
          <p:nvPr/>
        </p:nvSpPr>
        <p:spPr>
          <a:xfrm>
            <a:off x="4191000" y="7953375"/>
            <a:ext cx="2177949" cy="11582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1">
                <a:latin typeface="+mj-lt"/>
                <a:ea typeface="+mj-ea"/>
                <a:cs typeface="+mj-cs"/>
                <a:sym typeface="Garamond"/>
              </a:defRPr>
            </a:pPr>
            <a:r>
              <a:t>Contact us at:</a:t>
            </a:r>
          </a:p>
          <a:p>
            <a:pPr>
              <a:defRPr b="1">
                <a:latin typeface="+mj-lt"/>
                <a:ea typeface="+mj-ea"/>
                <a:cs typeface="+mj-cs"/>
                <a:sym typeface="Garamond"/>
              </a:defRPr>
            </a:pPr>
            <a:r>
              <a:t>(505) 866-7645</a:t>
            </a:r>
          </a:p>
          <a:p>
            <a:pPr>
              <a:defRPr b="1">
                <a:latin typeface="+mj-lt"/>
                <a:ea typeface="+mj-ea"/>
                <a:cs typeface="+mj-cs"/>
                <a:sym typeface="Garamond"/>
              </a:defRPr>
            </a:pPr>
            <a:r>
              <a:t>www.soilsecrets.com</a:t>
            </a:r>
          </a:p>
          <a:p>
            <a:pPr>
              <a:defRPr b="1">
                <a:latin typeface="+mj-lt"/>
                <a:ea typeface="+mj-ea"/>
                <a:cs typeface="+mj-cs"/>
                <a:sym typeface="Garamond"/>
              </a:defRPr>
            </a:pPr>
            <a:r>
              <a:t>info@soilsecrets.com</a:t>
            </a:r>
          </a:p>
        </p:txBody>
      </p:sp>
      <p:sp>
        <p:nvSpPr>
          <p:cNvPr id="128" name="Shape 128"/>
          <p:cNvSpPr/>
          <p:nvPr/>
        </p:nvSpPr>
        <p:spPr>
          <a:xfrm>
            <a:off x="304800" y="762000"/>
            <a:ext cx="6553200" cy="7518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200" b="1">
                <a:latin typeface="+mj-lt"/>
                <a:ea typeface="+mj-ea"/>
                <a:cs typeface="+mj-cs"/>
                <a:sym typeface="Garamond"/>
              </a:defRPr>
            </a:pPr>
            <a:r>
              <a:t>Description:</a:t>
            </a:r>
            <a:r>
              <a:rPr b="0"/>
              <a:t>	Mycorrhizal Spore Concentrate, in a dry powder     </a:t>
            </a:r>
          </a:p>
          <a:p>
            <a:pPr>
              <a:defRPr sz="1200" b="1">
                <a:latin typeface="+mj-lt"/>
                <a:ea typeface="+mj-ea"/>
                <a:cs typeface="+mj-cs"/>
                <a:sym typeface="Garamond"/>
              </a:defRPr>
            </a:pPr>
            <a:r>
              <a:t>Color:</a:t>
            </a:r>
            <a:r>
              <a:rPr b="0"/>
              <a:t>                      	White/tan</a:t>
            </a:r>
          </a:p>
          <a:p>
            <a:pPr>
              <a:defRPr sz="1200" b="1">
                <a:latin typeface="+mj-lt"/>
                <a:ea typeface="+mj-ea"/>
                <a:cs typeface="+mj-cs"/>
                <a:sym typeface="Garamond"/>
              </a:defRPr>
            </a:pPr>
            <a:r>
              <a:t>Solubility:</a:t>
            </a:r>
            <a:r>
              <a:rPr b="0"/>
              <a:t>               	NA                       </a:t>
            </a:r>
          </a:p>
          <a:p>
            <a:pPr>
              <a:defRPr sz="1200" b="1">
                <a:latin typeface="+mj-lt"/>
                <a:ea typeface="+mj-ea"/>
                <a:cs typeface="+mj-cs"/>
                <a:sym typeface="Garamond"/>
              </a:defRPr>
            </a:pPr>
            <a:r>
              <a:t>Compatibility:</a:t>
            </a:r>
            <a:r>
              <a:rPr b="0"/>
              <a:t>       	Avoid fungicides, and acid based Phosphate fertilizers </a:t>
            </a:r>
          </a:p>
        </p:txBody>
      </p:sp>
      <p:sp>
        <p:nvSpPr>
          <p:cNvPr id="129" name="Shape 129"/>
          <p:cNvSpPr/>
          <p:nvPr/>
        </p:nvSpPr>
        <p:spPr>
          <a:xfrm>
            <a:off x="228600" y="1600200"/>
            <a:ext cx="3278248" cy="320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latin typeface="+mj-lt"/>
                <a:ea typeface="+mj-ea"/>
                <a:cs typeface="+mj-cs"/>
                <a:sym typeface="Garamond"/>
              </a:defRPr>
            </a:lvl1pPr>
          </a:lstStyle>
          <a:p>
            <a:r>
              <a:t>Contains non-plant food ingredients:</a:t>
            </a:r>
          </a:p>
        </p:txBody>
      </p:sp>
      <p:graphicFrame>
        <p:nvGraphicFramePr>
          <p:cNvPr id="130" name="Table 130"/>
          <p:cNvGraphicFramePr/>
          <p:nvPr/>
        </p:nvGraphicFramePr>
        <p:xfrm>
          <a:off x="304800" y="1905000"/>
          <a:ext cx="6172200" cy="2636838"/>
        </p:xfrm>
        <a:graphic>
          <a:graphicData uri="http://schemas.openxmlformats.org/drawingml/2006/table">
            <a:tbl>
              <a:tblPr>
                <a:tableStyleId>{4C3C2611-4C71-4FC5-86AE-919BDF0F9419}</a:tableStyleId>
              </a:tblPr>
              <a:tblGrid>
                <a:gridCol w="3876675"/>
                <a:gridCol w="1108075"/>
                <a:gridCol w="1187450"/>
              </a:tblGrid>
              <a:tr h="304800">
                <a:tc>
                  <a:txBody>
                    <a:bodyPr/>
                    <a:lstStyle/>
                    <a:p>
                      <a:pPr>
                        <a:spcBef>
                          <a:spcPts val="300"/>
                        </a:spcBef>
                        <a:defRPr sz="1800"/>
                      </a:pPr>
                      <a:r>
                        <a:rPr sz="1400" b="1">
                          <a:latin typeface="+mj-lt"/>
                          <a:ea typeface="+mj-ea"/>
                          <a:cs typeface="+mj-cs"/>
                          <a:sym typeface="Garamond"/>
                        </a:rPr>
                        <a:t>Species</a:t>
                      </a:r>
                    </a:p>
                  </a:txBody>
                  <a:tcPr marL="45720" marR="45720" horzOverflow="overflow">
                    <a:lnL w="381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spcBef>
                          <a:spcPts val="300"/>
                        </a:spcBef>
                        <a:defRPr sz="1800"/>
                      </a:pPr>
                      <a:r>
                        <a:rPr sz="1400" b="1">
                          <a:latin typeface="+mj-lt"/>
                          <a:ea typeface="+mj-ea"/>
                          <a:cs typeface="+mj-cs"/>
                          <a:sym typeface="Garamond"/>
                        </a:rPr>
                        <a:t>Spores/lb</a:t>
                      </a:r>
                    </a:p>
                  </a:txBody>
                  <a:tcPr marL="45720" marR="4572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spcBef>
                          <a:spcPts val="300"/>
                        </a:spcBef>
                        <a:defRPr sz="1800"/>
                      </a:pPr>
                      <a:r>
                        <a:rPr sz="1400" b="1">
                          <a:latin typeface="+mj-lt"/>
                          <a:ea typeface="+mj-ea"/>
                          <a:cs typeface="+mj-cs"/>
                          <a:sym typeface="Garamond"/>
                        </a:rPr>
                        <a:t>Spores/cc</a:t>
                      </a:r>
                    </a:p>
                  </a:txBody>
                  <a:tcPr marL="45720" marR="45720" horzOverflow="overflow">
                    <a:lnL w="12700">
                      <a:solidFill>
                        <a:srgbClr val="000000"/>
                      </a:solidFill>
                    </a:lnL>
                    <a:lnR w="38100">
                      <a:solidFill>
                        <a:srgbClr val="000000"/>
                      </a:solidFill>
                    </a:lnR>
                    <a:lnT w="38100">
                      <a:solidFill>
                        <a:srgbClr val="000000"/>
                      </a:solidFill>
                    </a:lnT>
                    <a:lnB w="12700">
                      <a:solidFill>
                        <a:srgbClr val="000000"/>
                      </a:solidFill>
                    </a:lnB>
                    <a:noFill/>
                  </a:tcPr>
                </a:tc>
              </a:tr>
              <a:tr h="330200">
                <a:tc>
                  <a:txBody>
                    <a:bodyPr/>
                    <a:lstStyle/>
                    <a:p>
                      <a:pPr>
                        <a:spcBef>
                          <a:spcPts val="200"/>
                        </a:spcBef>
                        <a:defRPr sz="1800"/>
                      </a:pPr>
                      <a:r>
                        <a:rPr sz="1000" b="1">
                          <a:latin typeface="+mj-lt"/>
                          <a:ea typeface="+mj-ea"/>
                          <a:cs typeface="+mj-cs"/>
                          <a:sym typeface="Garamond"/>
                        </a:rPr>
                        <a:t>Arbuscular Mycorrhizae:</a:t>
                      </a:r>
                    </a:p>
                  </a:txBody>
                  <a:tcPr marL="45720" marR="45720"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200"/>
                        </a:spcBef>
                        <a:defRPr sz="1000" b="1">
                          <a:latin typeface="+mj-lt"/>
                          <a:ea typeface="+mj-ea"/>
                          <a:cs typeface="+mj-cs"/>
                          <a:sym typeface="Garamond"/>
                        </a:defRPr>
                      </a:pPr>
                      <a:r>
                        <a:t>400,000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200"/>
                        </a:spcBef>
                        <a:defRPr sz="1000" b="1">
                          <a:latin typeface="+mj-lt"/>
                          <a:ea typeface="+mj-ea"/>
                          <a:cs typeface="+mj-cs"/>
                          <a:sym typeface="Garamond"/>
                        </a:defRPr>
                      </a:pPr>
                      <a:r>
                        <a:t>485</a:t>
                      </a:r>
                    </a:p>
                  </a:txBody>
                  <a:tcPr marL="45720" marR="45720" horzOverflow="overflow">
                    <a:lnL w="12700">
                      <a:solidFill>
                        <a:srgbClr val="000000"/>
                      </a:solidFill>
                    </a:lnL>
                    <a:lnR w="38100">
                      <a:solidFill>
                        <a:srgbClr val="000000"/>
                      </a:solidFill>
                    </a:lnR>
                    <a:lnT w="12700">
                      <a:solidFill>
                        <a:srgbClr val="000000"/>
                      </a:solidFill>
                    </a:lnT>
                    <a:lnB w="12700">
                      <a:solidFill>
                        <a:srgbClr val="000000"/>
                      </a:solidFill>
                    </a:lnB>
                    <a:noFill/>
                  </a:tcPr>
                </a:tc>
              </a:tr>
              <a:tr h="330200">
                <a:tc>
                  <a:txBody>
                    <a:bodyPr/>
                    <a:lstStyle/>
                    <a:p>
                      <a:pPr>
                        <a:spcBef>
                          <a:spcPts val="200"/>
                        </a:spcBef>
                        <a:defRPr sz="1800"/>
                      </a:pPr>
                      <a:r>
                        <a:rPr sz="1000" i="1">
                          <a:latin typeface="+mj-lt"/>
                          <a:ea typeface="+mj-ea"/>
                          <a:cs typeface="+mj-cs"/>
                          <a:sym typeface="Garamond"/>
                        </a:rPr>
                        <a:t>Rhizophagus irregularis (syn. Glomus intraradices)</a:t>
                      </a:r>
                    </a:p>
                  </a:txBody>
                  <a:tcPr marL="45720" marR="45720"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200"/>
                        </a:spcBef>
                        <a:defRPr sz="1800"/>
                      </a:pPr>
                      <a:r>
                        <a:rPr sz="1000">
                          <a:latin typeface="+mj-lt"/>
                          <a:ea typeface="+mj-ea"/>
                          <a:cs typeface="+mj-cs"/>
                          <a:sym typeface="Garamond"/>
                        </a:rPr>
                        <a:t>400,000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spcBef>
                          <a:spcPts val="200"/>
                        </a:spcBef>
                        <a:defRPr sz="1800"/>
                      </a:pPr>
                      <a:r>
                        <a:rPr sz="1000">
                          <a:latin typeface="+mj-lt"/>
                          <a:ea typeface="+mj-ea"/>
                          <a:cs typeface="+mj-cs"/>
                          <a:sym typeface="Garamond"/>
                        </a:rPr>
                        <a:t>485</a:t>
                      </a:r>
                    </a:p>
                  </a:txBody>
                  <a:tcPr marL="45720" marR="45720" horzOverflow="overflow">
                    <a:lnL w="12700">
                      <a:solidFill>
                        <a:srgbClr val="000000"/>
                      </a:solidFill>
                    </a:lnL>
                    <a:lnR w="38100">
                      <a:solidFill>
                        <a:srgbClr val="000000"/>
                      </a:solidFill>
                    </a:lnR>
                    <a:lnT w="12700">
                      <a:solidFill>
                        <a:srgbClr val="000000"/>
                      </a:solidFill>
                    </a:lnT>
                    <a:lnB w="12700">
                      <a:solidFill>
                        <a:srgbClr val="000000"/>
                      </a:solidFill>
                    </a:lnB>
                    <a:noFill/>
                  </a:tcPr>
                </a:tc>
              </a:tr>
              <a:tr h="427038">
                <a:tc>
                  <a:txBody>
                    <a:bodyPr/>
                    <a:lstStyle/>
                    <a:p>
                      <a:pPr>
                        <a:spcBef>
                          <a:spcPts val="200"/>
                        </a:spcBef>
                        <a:defRPr sz="1800"/>
                      </a:pPr>
                      <a:r>
                        <a:rPr sz="1000" b="1">
                          <a:latin typeface="+mj-lt"/>
                          <a:ea typeface="+mj-ea"/>
                          <a:cs typeface="+mj-cs"/>
                          <a:sym typeface="Garamond"/>
                        </a:rPr>
                        <a:t>Total Count Arbuscular Mycorrhizae and Ectomycorrhizae combined:</a:t>
                      </a:r>
                    </a:p>
                  </a:txBody>
                  <a:tcPr marL="45720" marR="45720"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mj-lt"/>
                          <a:ea typeface="+mj-ea"/>
                          <a:cs typeface="+mj-cs"/>
                          <a:sym typeface="Garamond"/>
                        </a:rPr>
                        <a:t>2,513,400,000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b="1">
                          <a:latin typeface="+mj-lt"/>
                          <a:ea typeface="+mj-ea"/>
                          <a:cs typeface="+mj-cs"/>
                          <a:sym typeface="Garamond"/>
                        </a:rPr>
                        <a:t>3,040,485</a:t>
                      </a:r>
                    </a:p>
                  </a:txBody>
                  <a:tcPr marL="45720" marR="45720" horzOverflow="overflow">
                    <a:lnL w="12700">
                      <a:solidFill>
                        <a:srgbClr val="000000"/>
                      </a:solidFill>
                    </a:lnL>
                    <a:lnR w="38100">
                      <a:solidFill>
                        <a:srgbClr val="000000"/>
                      </a:solidFill>
                    </a:lnR>
                    <a:lnT w="12700">
                      <a:solidFill>
                        <a:srgbClr val="000000"/>
                      </a:solidFill>
                    </a:lnT>
                    <a:lnB w="12700">
                      <a:solidFill>
                        <a:srgbClr val="000000"/>
                      </a:solidFill>
                    </a:lnB>
                    <a:noFill/>
                  </a:tcPr>
                </a:tc>
              </a:tr>
              <a:tr h="304800">
                <a:tc>
                  <a:txBody>
                    <a:bodyPr/>
                    <a:lstStyle/>
                    <a:p>
                      <a:pPr>
                        <a:spcBef>
                          <a:spcPts val="200"/>
                        </a:spcBef>
                        <a:defRPr sz="1800"/>
                      </a:pPr>
                      <a:r>
                        <a:rPr sz="1000" i="1">
                          <a:latin typeface="+mj-lt"/>
                          <a:ea typeface="+mj-ea"/>
                          <a:cs typeface="+mj-cs"/>
                          <a:sym typeface="Garamond"/>
                        </a:rPr>
                        <a:t>Pisolithus tinctorius</a:t>
                      </a:r>
                    </a:p>
                  </a:txBody>
                  <a:tcPr marL="45720" marR="45720"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a:latin typeface="+mj-lt"/>
                          <a:ea typeface="+mj-ea"/>
                          <a:cs typeface="+mj-cs"/>
                          <a:sym typeface="Garamond"/>
                        </a:rPr>
                        <a:t>1,860,000,000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a:latin typeface="+mj-lt"/>
                          <a:ea typeface="+mj-ea"/>
                          <a:cs typeface="+mj-cs"/>
                          <a:sym typeface="Garamond"/>
                        </a:rPr>
                        <a:t>2,250,000</a:t>
                      </a:r>
                    </a:p>
                  </a:txBody>
                  <a:tcPr marL="45720" marR="45720" horzOverflow="overflow">
                    <a:lnL w="12700">
                      <a:solidFill>
                        <a:srgbClr val="000000"/>
                      </a:solidFill>
                    </a:lnL>
                    <a:lnR w="38100">
                      <a:solidFill>
                        <a:srgbClr val="000000"/>
                      </a:solidFill>
                    </a:lnR>
                    <a:lnT w="12700">
                      <a:solidFill>
                        <a:srgbClr val="000000"/>
                      </a:solidFill>
                    </a:lnT>
                    <a:lnB w="12700">
                      <a:solidFill>
                        <a:srgbClr val="000000"/>
                      </a:solidFill>
                    </a:lnB>
                    <a:noFill/>
                  </a:tcPr>
                </a:tc>
              </a:tr>
              <a:tr h="304800">
                <a:tc>
                  <a:txBody>
                    <a:bodyPr/>
                    <a:lstStyle/>
                    <a:p>
                      <a:pPr>
                        <a:spcBef>
                          <a:spcPts val="200"/>
                        </a:spcBef>
                        <a:defRPr sz="1800"/>
                      </a:pPr>
                      <a:r>
                        <a:rPr sz="1000" i="1">
                          <a:latin typeface="+mj-lt"/>
                          <a:ea typeface="+mj-ea"/>
                          <a:cs typeface="+mj-cs"/>
                          <a:sym typeface="Garamond"/>
                        </a:rPr>
                        <a:t>Laccaria laccata</a:t>
                      </a:r>
                    </a:p>
                  </a:txBody>
                  <a:tcPr marL="45720" marR="45720"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a:latin typeface="+mj-lt"/>
                          <a:ea typeface="+mj-ea"/>
                          <a:cs typeface="+mj-cs"/>
                          <a:sym typeface="Garamond"/>
                        </a:rPr>
                        <a:t>125,000,000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a:latin typeface="+mj-lt"/>
                          <a:ea typeface="+mj-ea"/>
                          <a:cs typeface="+mj-cs"/>
                          <a:sym typeface="Garamond"/>
                        </a:rPr>
                        <a:t>150,000</a:t>
                      </a:r>
                    </a:p>
                  </a:txBody>
                  <a:tcPr marL="45720" marR="45720" horzOverflow="overflow">
                    <a:lnL w="12700">
                      <a:solidFill>
                        <a:srgbClr val="000000"/>
                      </a:solidFill>
                    </a:lnL>
                    <a:lnR w="38100">
                      <a:solidFill>
                        <a:srgbClr val="000000"/>
                      </a:solidFill>
                    </a:lnR>
                    <a:lnT w="12700">
                      <a:solidFill>
                        <a:srgbClr val="000000"/>
                      </a:solidFill>
                    </a:lnT>
                    <a:lnB w="12700">
                      <a:solidFill>
                        <a:srgbClr val="000000"/>
                      </a:solidFill>
                    </a:lnB>
                    <a:noFill/>
                  </a:tcPr>
                </a:tc>
              </a:tr>
              <a:tr h="304800">
                <a:tc>
                  <a:txBody>
                    <a:bodyPr/>
                    <a:lstStyle/>
                    <a:p>
                      <a:pPr>
                        <a:defRPr sz="1800"/>
                      </a:pPr>
                      <a:r>
                        <a:rPr sz="1000" i="1">
                          <a:latin typeface="+mj-lt"/>
                          <a:ea typeface="+mj-ea"/>
                          <a:cs typeface="+mj-cs"/>
                          <a:sym typeface="Garamond"/>
                        </a:rPr>
                        <a:t>Rhizopogon roseolus, R. subscaerelescens, R. villosulus, R. vulgaris </a:t>
                      </a:r>
                    </a:p>
                  </a:txBody>
                  <a:tcPr marL="45720" marR="45720"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a:latin typeface="+mj-lt"/>
                          <a:ea typeface="+mj-ea"/>
                          <a:cs typeface="+mj-cs"/>
                          <a:sym typeface="Garamond"/>
                        </a:rPr>
                        <a:t>264,000,000</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defRPr sz="1800"/>
                      </a:pPr>
                      <a:r>
                        <a:rPr sz="1000">
                          <a:latin typeface="+mj-lt"/>
                          <a:ea typeface="+mj-ea"/>
                          <a:cs typeface="+mj-cs"/>
                          <a:sym typeface="Garamond"/>
                        </a:rPr>
                        <a:t>320,000</a:t>
                      </a:r>
                    </a:p>
                  </a:txBody>
                  <a:tcPr marL="45720" marR="45720" horzOverflow="overflow">
                    <a:lnL w="12700">
                      <a:solidFill>
                        <a:srgbClr val="000000"/>
                      </a:solidFill>
                    </a:lnL>
                    <a:lnR w="38100">
                      <a:solidFill>
                        <a:srgbClr val="000000"/>
                      </a:solidFill>
                    </a:lnR>
                    <a:lnT w="12700">
                      <a:solidFill>
                        <a:srgbClr val="000000"/>
                      </a:solidFill>
                    </a:lnT>
                    <a:lnB w="12700">
                      <a:solidFill>
                        <a:srgbClr val="000000"/>
                      </a:solidFill>
                    </a:lnB>
                    <a:noFill/>
                  </a:tcPr>
                </a:tc>
              </a:tr>
              <a:tr h="330200">
                <a:tc>
                  <a:txBody>
                    <a:bodyPr/>
                    <a:lstStyle/>
                    <a:p>
                      <a:pPr>
                        <a:defRPr sz="1800"/>
                      </a:pPr>
                      <a:r>
                        <a:rPr sz="1000" i="1">
                          <a:latin typeface="+mj-lt"/>
                          <a:ea typeface="+mj-ea"/>
                          <a:cs typeface="+mj-cs"/>
                          <a:sym typeface="Garamond"/>
                        </a:rPr>
                        <a:t>Scleroderma cepa, S. citrinum</a:t>
                      </a:r>
                    </a:p>
                  </a:txBody>
                  <a:tcPr marL="45720" marR="45720" horzOverflow="overflow">
                    <a:lnL w="381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defRPr sz="1800"/>
                      </a:pPr>
                      <a:r>
                        <a:rPr sz="1000">
                          <a:latin typeface="+mj-lt"/>
                          <a:ea typeface="+mj-ea"/>
                          <a:cs typeface="+mj-cs"/>
                          <a:sym typeface="Garamond"/>
                        </a:rPr>
                        <a:t>264,000,000</a:t>
                      </a:r>
                    </a:p>
                  </a:txBody>
                  <a:tcPr marL="45720" marR="4572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defRPr sz="1800"/>
                      </a:pPr>
                      <a:r>
                        <a:rPr sz="1000">
                          <a:latin typeface="+mj-lt"/>
                          <a:ea typeface="+mj-ea"/>
                          <a:cs typeface="+mj-cs"/>
                          <a:sym typeface="Garamond"/>
                        </a:rPr>
                        <a:t>320,000</a:t>
                      </a:r>
                    </a:p>
                  </a:txBody>
                  <a:tcPr marL="45720" marR="45720" horzOverflow="overflow">
                    <a:lnL w="12700">
                      <a:solidFill>
                        <a:srgbClr val="000000"/>
                      </a:solidFill>
                    </a:lnL>
                    <a:lnR w="38100">
                      <a:solidFill>
                        <a:srgbClr val="000000"/>
                      </a:solidFill>
                    </a:lnR>
                    <a:lnT w="12700">
                      <a:solidFill>
                        <a:srgbClr val="000000"/>
                      </a:solidFill>
                    </a:lnT>
                    <a:lnB w="38100">
                      <a:solidFill>
                        <a:srgbClr val="000000"/>
                      </a:solidFill>
                    </a:lnB>
                    <a:noFill/>
                  </a:tcPr>
                </a:tc>
              </a:tr>
            </a:tbl>
          </a:graphicData>
        </a:graphic>
      </p:graphicFrame>
      <p:graphicFrame>
        <p:nvGraphicFramePr>
          <p:cNvPr id="131" name="Table 131"/>
          <p:cNvGraphicFramePr/>
          <p:nvPr/>
        </p:nvGraphicFramePr>
        <p:xfrm>
          <a:off x="304800" y="5029200"/>
          <a:ext cx="6172200" cy="2834640"/>
        </p:xfrm>
        <a:graphic>
          <a:graphicData uri="http://schemas.openxmlformats.org/drawingml/2006/table">
            <a:tbl>
              <a:tblPr>
                <a:tableStyleId>{4C3C2611-4C71-4FC5-86AE-919BDF0F9419}</a:tableStyleId>
              </a:tblPr>
              <a:tblGrid>
                <a:gridCol w="1455738"/>
                <a:gridCol w="1670050"/>
                <a:gridCol w="3046412"/>
              </a:tblGrid>
              <a:tr h="457200">
                <a:tc gridSpan="3">
                  <a:txBody>
                    <a:bodyPr/>
                    <a:lstStyle/>
                    <a:p>
                      <a:pPr marL="342900" indent="-342900">
                        <a:defRPr sz="1800"/>
                      </a:pPr>
                      <a:r>
                        <a:rPr sz="1200">
                          <a:latin typeface="+mj-lt"/>
                          <a:ea typeface="+mj-ea"/>
                          <a:cs typeface="+mj-cs"/>
                          <a:sym typeface="Garamond"/>
                        </a:rPr>
                        <a:t>Best use of a mycorrhizal inoculant is to apply the spores directly to the seed or the plant root as a dry application.  Applying wet can cause too much material to stick to the subject causing an expensive waste of product.   Mycorrhizal fungi will only germinate and grow in orchestration with the seed and roots of a living host plant, therefore attempting to cultured and grow them in compost tea, worm compost other non root environment cannot work.  Spores can be watered into the rooting system! </a:t>
                      </a:r>
                    </a:p>
                  </a:txBody>
                  <a:tcPr marL="45720" marR="45720" anchor="b" horzOverflow="overflow">
                    <a:lnL w="38100">
                      <a:solidFill>
                        <a:srgbClr val="000000"/>
                      </a:solidFill>
                    </a:lnL>
                    <a:lnR w="38100">
                      <a:solidFill>
                        <a:srgbClr val="000000"/>
                      </a:solidFill>
                    </a:lnR>
                    <a:lnT w="38100">
                      <a:solidFill>
                        <a:srgbClr val="000000"/>
                      </a:solidFill>
                    </a:lnT>
                    <a:lnB w="12700">
                      <a:solidFill>
                        <a:srgbClr val="000000"/>
                      </a:solidFill>
                    </a:lnB>
                    <a:noFill/>
                  </a:tcPr>
                </a:tc>
                <a:tc hMerge="1">
                  <a:txBody>
                    <a:bodyPr/>
                    <a:lstStyle/>
                    <a:p>
                      <a:endParaRPr lang="en-US"/>
                    </a:p>
                  </a:txBody>
                  <a:tcPr/>
                </a:tc>
                <a:tc hMerge="1">
                  <a:txBody>
                    <a:bodyPr/>
                    <a:lstStyle/>
                    <a:p>
                      <a:endParaRPr lang="en-US"/>
                    </a:p>
                  </a:txBody>
                  <a:tcPr/>
                </a:tc>
              </a:tr>
              <a:tr h="130175">
                <a:tc gridSpan="2">
                  <a:txBody>
                    <a:bodyPr/>
                    <a:lstStyle/>
                    <a:p>
                      <a:pPr marL="342900" indent="-342900">
                        <a:defRPr sz="1800"/>
                      </a:pPr>
                      <a:r>
                        <a:rPr sz="1200">
                          <a:latin typeface="+mj-lt"/>
                          <a:ea typeface="+mj-ea"/>
                          <a:cs typeface="+mj-cs"/>
                          <a:sym typeface="Garamond"/>
                        </a:rPr>
                        <a:t>Potted Plants: Mix 1 tsp/6 gallons water.</a:t>
                      </a:r>
                    </a:p>
                  </a:txBody>
                  <a:tcPr marL="45720" marR="45720" anchor="b" horzOverflow="overflow">
                    <a:lnL w="381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en-US"/>
                    </a:p>
                  </a:txBody>
                  <a:tcPr/>
                </a:tc>
                <a:tc rowSpan="2">
                  <a:txBody>
                    <a:bodyPr/>
                    <a:lstStyle/>
                    <a:p>
                      <a:pPr marL="342900" indent="-342900">
                        <a:defRPr sz="1800"/>
                      </a:pPr>
                      <a:r>
                        <a:rPr sz="1200">
                          <a:latin typeface="+mj-lt"/>
                          <a:ea typeface="+mj-ea"/>
                          <a:cs typeface="+mj-cs"/>
                          <a:sym typeface="Garamond"/>
                        </a:rPr>
                        <a:t>For hydroponics:
1 tsp / 30 gallons</a:t>
                      </a:r>
                    </a:p>
                  </a:txBody>
                  <a:tcPr marL="45720" marR="45720" anchor="b" horzOverflow="overflow">
                    <a:lnL w="12700">
                      <a:solidFill>
                        <a:srgbClr val="000000"/>
                      </a:solidFill>
                    </a:lnL>
                    <a:lnR w="38100">
                      <a:solidFill>
                        <a:srgbClr val="000000"/>
                      </a:solidFill>
                    </a:lnR>
                    <a:lnT w="12700">
                      <a:solidFill>
                        <a:srgbClr val="000000"/>
                      </a:solidFill>
                    </a:lnT>
                    <a:lnB w="12700">
                      <a:solidFill>
                        <a:srgbClr val="000000"/>
                      </a:solidFill>
                    </a:lnB>
                    <a:noFill/>
                  </a:tcPr>
                </a:tc>
              </a:tr>
              <a:tr h="160338">
                <a:tc>
                  <a:txBody>
                    <a:bodyPr/>
                    <a:lstStyle/>
                    <a:p>
                      <a:pPr marL="342900" indent="-342900">
                        <a:defRPr sz="1800"/>
                      </a:pPr>
                      <a:r>
                        <a:rPr sz="1200" b="1">
                          <a:latin typeface="+mj-lt"/>
                          <a:ea typeface="+mj-ea"/>
                          <a:cs typeface="+mj-cs"/>
                          <a:sym typeface="Garamond"/>
                        </a:rPr>
                        <a:t>Container Size</a:t>
                      </a:r>
                    </a:p>
                  </a:txBody>
                  <a:tcPr marL="45720" marR="45720" anchor="b"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defRPr sz="1800"/>
                      </a:pPr>
                      <a:r>
                        <a:rPr sz="1200" b="1">
                          <a:latin typeface="+mj-lt"/>
                          <a:ea typeface="+mj-ea"/>
                          <a:cs typeface="+mj-cs"/>
                          <a:sym typeface="Garamond"/>
                        </a:rPr>
                        <a:t>Amount of Solution</a:t>
                      </a:r>
                    </a:p>
                  </a:txBody>
                  <a:tcPr marL="45720" marR="45720" anchor="b" horzOverflow="overflow">
                    <a:lnL w="12700">
                      <a:solidFill>
                        <a:srgbClr val="000000"/>
                      </a:solidFill>
                    </a:lnL>
                    <a:lnR w="12700">
                      <a:solidFill>
                        <a:srgbClr val="000000"/>
                      </a:solidFill>
                    </a:lnR>
                    <a:lnT w="12700">
                      <a:solidFill>
                        <a:srgbClr val="000000"/>
                      </a:solidFill>
                    </a:lnT>
                    <a:lnB w="12700">
                      <a:solidFill>
                        <a:srgbClr val="000000"/>
                      </a:solidFill>
                    </a:lnB>
                    <a:noFill/>
                  </a:tcPr>
                </a:tc>
                <a:tc vMerge="1">
                  <a:txBody>
                    <a:bodyPr/>
                    <a:lstStyle/>
                    <a:p>
                      <a:endParaRPr lang="en-US"/>
                    </a:p>
                  </a:txBody>
                  <a:tcPr/>
                </a:tc>
              </a:tr>
              <a:tr h="250825">
                <a:tc>
                  <a:txBody>
                    <a:bodyPr/>
                    <a:lstStyle/>
                    <a:p>
                      <a:pPr marL="342900" indent="-342900">
                        <a:defRPr sz="1800"/>
                      </a:pPr>
                      <a:r>
                        <a:rPr sz="1200">
                          <a:latin typeface="+mj-lt"/>
                          <a:ea typeface="+mj-ea"/>
                          <a:cs typeface="+mj-cs"/>
                          <a:sym typeface="Garamond"/>
                        </a:rPr>
                        <a:t>4 in.</a:t>
                      </a:r>
                    </a:p>
                  </a:txBody>
                  <a:tcPr marL="45720" marR="45720" anchor="b"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defRPr sz="1800"/>
                      </a:pPr>
                      <a:r>
                        <a:rPr sz="1200">
                          <a:latin typeface="+mj-lt"/>
                          <a:ea typeface="+mj-ea"/>
                          <a:cs typeface="+mj-cs"/>
                          <a:sym typeface="Garamond"/>
                        </a:rPr>
                        <a:t>3 oz.</a:t>
                      </a:r>
                    </a:p>
                  </a:txBody>
                  <a:tcPr marL="45720" marR="45720" anchor="b" horzOverflow="overflow">
                    <a:lnL w="12700">
                      <a:solidFill>
                        <a:srgbClr val="000000"/>
                      </a:solidFill>
                    </a:lnL>
                    <a:lnR w="12700">
                      <a:solidFill>
                        <a:srgbClr val="000000"/>
                      </a:solidFill>
                    </a:lnR>
                    <a:lnT w="12700">
                      <a:solidFill>
                        <a:srgbClr val="000000"/>
                      </a:solidFill>
                    </a:lnT>
                    <a:lnB w="12700">
                      <a:solidFill>
                        <a:srgbClr val="000000"/>
                      </a:solidFill>
                    </a:lnB>
                    <a:noFill/>
                  </a:tcPr>
                </a:tc>
                <a:tc rowSpan="2">
                  <a:txBody>
                    <a:bodyPr/>
                    <a:lstStyle/>
                    <a:p>
                      <a:pPr marL="342900" indent="-342900">
                        <a:defRPr sz="1800"/>
                      </a:pPr>
                      <a:r>
                        <a:rPr sz="1200">
                          <a:latin typeface="+mj-lt"/>
                          <a:ea typeface="+mj-ea"/>
                          <a:cs typeface="+mj-cs"/>
                          <a:sym typeface="Garamond"/>
                        </a:rPr>
                        <a:t>For Hydroseeding:
3 lbs / acre</a:t>
                      </a:r>
                    </a:p>
                  </a:txBody>
                  <a:tcPr marL="45720" marR="45720" anchor="b" horzOverflow="overflow">
                    <a:lnL w="12700">
                      <a:solidFill>
                        <a:srgbClr val="000000"/>
                      </a:solidFill>
                    </a:lnL>
                    <a:lnR w="38100">
                      <a:solidFill>
                        <a:srgbClr val="000000"/>
                      </a:solidFill>
                    </a:lnR>
                    <a:lnT w="12700">
                      <a:solidFill>
                        <a:srgbClr val="000000"/>
                      </a:solidFill>
                    </a:lnT>
                    <a:lnB w="12700">
                      <a:solidFill>
                        <a:srgbClr val="000000"/>
                      </a:solidFill>
                    </a:lnB>
                    <a:noFill/>
                  </a:tcPr>
                </a:tc>
              </a:tr>
              <a:tr h="198438">
                <a:tc>
                  <a:txBody>
                    <a:bodyPr/>
                    <a:lstStyle/>
                    <a:p>
                      <a:pPr marL="342900" indent="-342900">
                        <a:defRPr sz="1800"/>
                      </a:pPr>
                      <a:r>
                        <a:rPr sz="1200">
                          <a:latin typeface="+mj-lt"/>
                          <a:ea typeface="+mj-ea"/>
                          <a:cs typeface="+mj-cs"/>
                          <a:sym typeface="Garamond"/>
                        </a:rPr>
                        <a:t>1 gallon</a:t>
                      </a:r>
                    </a:p>
                  </a:txBody>
                  <a:tcPr marL="45720" marR="45720" anchor="b"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defRPr sz="1800"/>
                      </a:pPr>
                      <a:r>
                        <a:rPr sz="1200">
                          <a:latin typeface="+mj-lt"/>
                          <a:ea typeface="+mj-ea"/>
                          <a:cs typeface="+mj-cs"/>
                          <a:sym typeface="Garamond"/>
                        </a:rPr>
                        <a:t>5 oz.</a:t>
                      </a:r>
                    </a:p>
                  </a:txBody>
                  <a:tcPr marL="45720" marR="45720" anchor="b" horzOverflow="overflow">
                    <a:lnL w="12700">
                      <a:solidFill>
                        <a:srgbClr val="000000"/>
                      </a:solidFill>
                    </a:lnL>
                    <a:lnR w="12700">
                      <a:solidFill>
                        <a:srgbClr val="000000"/>
                      </a:solidFill>
                    </a:lnR>
                    <a:lnT w="12700">
                      <a:solidFill>
                        <a:srgbClr val="000000"/>
                      </a:solidFill>
                    </a:lnT>
                    <a:lnB w="12700">
                      <a:solidFill>
                        <a:srgbClr val="000000"/>
                      </a:solidFill>
                    </a:lnB>
                    <a:noFill/>
                  </a:tcPr>
                </a:tc>
                <a:tc vMerge="1">
                  <a:txBody>
                    <a:bodyPr/>
                    <a:lstStyle/>
                    <a:p>
                      <a:endParaRPr lang="en-US"/>
                    </a:p>
                  </a:txBody>
                  <a:tcPr/>
                </a:tc>
              </a:tr>
              <a:tr h="273050">
                <a:tc>
                  <a:txBody>
                    <a:bodyPr/>
                    <a:lstStyle/>
                    <a:p>
                      <a:pPr marL="342900" indent="-342900">
                        <a:defRPr sz="1800"/>
                      </a:pPr>
                      <a:r>
                        <a:rPr sz="1200">
                          <a:latin typeface="+mj-lt"/>
                          <a:ea typeface="+mj-ea"/>
                          <a:cs typeface="+mj-cs"/>
                          <a:sym typeface="Garamond"/>
                        </a:rPr>
                        <a:t>3 gallon</a:t>
                      </a:r>
                    </a:p>
                  </a:txBody>
                  <a:tcPr marL="45720" marR="45720" anchor="b" horzOverflow="overflow">
                    <a:lnL w="381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342900" indent="-342900">
                        <a:defRPr sz="1800"/>
                      </a:pPr>
                      <a:r>
                        <a:rPr sz="1200">
                          <a:latin typeface="+mj-lt"/>
                          <a:ea typeface="+mj-ea"/>
                          <a:cs typeface="+mj-cs"/>
                          <a:sym typeface="Garamond"/>
                        </a:rPr>
                        <a:t>16 oz.</a:t>
                      </a:r>
                    </a:p>
                  </a:txBody>
                  <a:tcPr marL="45720" marR="45720" anchor="b" horzOverflow="overflow">
                    <a:lnL w="12700">
                      <a:solidFill>
                        <a:srgbClr val="000000"/>
                      </a:solidFill>
                    </a:lnL>
                    <a:lnR w="12700">
                      <a:solidFill>
                        <a:srgbClr val="000000"/>
                      </a:solidFill>
                    </a:lnR>
                    <a:lnT w="12700">
                      <a:solidFill>
                        <a:srgbClr val="000000"/>
                      </a:solidFill>
                    </a:lnT>
                    <a:lnB w="12700">
                      <a:solidFill>
                        <a:srgbClr val="000000"/>
                      </a:solidFill>
                    </a:lnB>
                    <a:noFill/>
                  </a:tcPr>
                </a:tc>
                <a:tc rowSpan="2">
                  <a:txBody>
                    <a:bodyPr/>
                    <a:lstStyle/>
                    <a:p>
                      <a:pPr marL="342900" indent="-342900">
                        <a:defRPr sz="1800"/>
                      </a:pPr>
                      <a:r>
                        <a:rPr sz="1200">
                          <a:latin typeface="+mj-lt"/>
                          <a:ea typeface="+mj-ea"/>
                          <a:cs typeface="+mj-cs"/>
                          <a:sym typeface="Garamond"/>
                        </a:rPr>
                        <a:t>For Agriculture:
12 oz. / acre</a:t>
                      </a:r>
                    </a:p>
                  </a:txBody>
                  <a:tcPr marL="45720" marR="45720" anchor="b" horzOverflow="overflow">
                    <a:lnL w="12700">
                      <a:solidFill>
                        <a:srgbClr val="000000"/>
                      </a:solidFill>
                    </a:lnL>
                    <a:lnR w="38100">
                      <a:solidFill>
                        <a:srgbClr val="000000"/>
                      </a:solidFill>
                    </a:lnR>
                    <a:lnT w="12700">
                      <a:solidFill>
                        <a:srgbClr val="000000"/>
                      </a:solidFill>
                    </a:lnT>
                    <a:lnB w="38100">
                      <a:solidFill>
                        <a:srgbClr val="000000"/>
                      </a:solidFill>
                    </a:lnB>
                    <a:noFill/>
                  </a:tcPr>
                </a:tc>
              </a:tr>
              <a:tr h="273050">
                <a:tc>
                  <a:txBody>
                    <a:bodyPr/>
                    <a:lstStyle/>
                    <a:p>
                      <a:pPr marL="342900" indent="-342900">
                        <a:defRPr sz="1800"/>
                      </a:pPr>
                      <a:r>
                        <a:rPr sz="1200">
                          <a:latin typeface="+mj-lt"/>
                          <a:ea typeface="+mj-ea"/>
                          <a:cs typeface="+mj-cs"/>
                          <a:sym typeface="Garamond"/>
                        </a:rPr>
                        <a:t>5 gallon</a:t>
                      </a:r>
                    </a:p>
                  </a:txBody>
                  <a:tcPr marL="45720" marR="45720" anchor="b" horzOverflow="overflow">
                    <a:lnL w="38100">
                      <a:solidFill>
                        <a:srgbClr val="000000"/>
                      </a:solidFill>
                    </a:lnL>
                    <a:lnR w="12700">
                      <a:solidFill>
                        <a:srgbClr val="000000"/>
                      </a:solidFill>
                    </a:lnR>
                    <a:lnT w="12700">
                      <a:solidFill>
                        <a:srgbClr val="000000"/>
                      </a:solidFill>
                    </a:lnT>
                    <a:lnB w="38100">
                      <a:solidFill>
                        <a:srgbClr val="000000"/>
                      </a:solidFill>
                    </a:lnB>
                    <a:noFill/>
                  </a:tcPr>
                </a:tc>
                <a:tc>
                  <a:txBody>
                    <a:bodyPr/>
                    <a:lstStyle/>
                    <a:p>
                      <a:pPr marL="342900" indent="-342900">
                        <a:defRPr sz="1800"/>
                      </a:pPr>
                      <a:r>
                        <a:rPr sz="1200">
                          <a:latin typeface="+mj-lt"/>
                          <a:ea typeface="+mj-ea"/>
                          <a:cs typeface="+mj-cs"/>
                          <a:sym typeface="Garamond"/>
                        </a:rPr>
                        <a:t>32 oz.</a:t>
                      </a:r>
                    </a:p>
                  </a:txBody>
                  <a:tcPr marL="45720" marR="45720" anchor="b" horzOverflow="overflow">
                    <a:lnL w="12700">
                      <a:solidFill>
                        <a:srgbClr val="000000"/>
                      </a:solidFill>
                    </a:lnL>
                    <a:lnR w="12700">
                      <a:solidFill>
                        <a:srgbClr val="000000"/>
                      </a:solidFill>
                    </a:lnR>
                    <a:lnT w="12700">
                      <a:solidFill>
                        <a:srgbClr val="000000"/>
                      </a:solidFill>
                    </a:lnT>
                    <a:lnB w="38100">
                      <a:solidFill>
                        <a:srgbClr val="000000"/>
                      </a:solidFill>
                    </a:lnB>
                    <a:noFill/>
                  </a:tcPr>
                </a:tc>
                <a:tc vMerge="1">
                  <a:txBody>
                    <a:bodyPr/>
                    <a:lstStyle/>
                    <a:p>
                      <a:endParaRPr lang="en-US"/>
                    </a:p>
                  </a:txBody>
                  <a:tcPr/>
                </a:tc>
              </a:tr>
            </a:tbl>
          </a:graphicData>
        </a:graphic>
      </p:graphicFrame>
      <p:pic>
        <p:nvPicPr>
          <p:cNvPr id="132" name="image2.png" descr="2012 SS logo"/>
          <p:cNvPicPr>
            <a:picLocks noChangeAspect="1"/>
          </p:cNvPicPr>
          <p:nvPr/>
        </p:nvPicPr>
        <p:blipFill>
          <a:blip r:embed="rId2">
            <a:extLst/>
          </a:blip>
          <a:stretch>
            <a:fillRect/>
          </a:stretch>
        </p:blipFill>
        <p:spPr>
          <a:xfrm>
            <a:off x="304800" y="8001000"/>
            <a:ext cx="3505200" cy="1028700"/>
          </a:xfrm>
          <a:prstGeom prst="rect">
            <a:avLst/>
          </a:prstGeom>
          <a:ln w="12700">
            <a:miter lim="400000"/>
          </a:ln>
        </p:spPr>
      </p:pic>
      <p:sp>
        <p:nvSpPr>
          <p:cNvPr id="133" name="Shape 133"/>
          <p:cNvSpPr/>
          <p:nvPr/>
        </p:nvSpPr>
        <p:spPr>
          <a:xfrm>
            <a:off x="228600" y="4724400"/>
            <a:ext cx="3691494" cy="320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latin typeface="+mj-lt"/>
                <a:ea typeface="+mj-ea"/>
                <a:cs typeface="+mj-cs"/>
                <a:sym typeface="Garamond"/>
              </a:defRPr>
            </a:lvl1pPr>
          </a:lstStyle>
          <a:p>
            <a:r>
              <a:t>Directions for Use and Application Rates:</a:t>
            </a:r>
          </a:p>
        </p:txBody>
      </p:sp>
    </p:spTree>
  </p:cSld>
  <p:clrMapOvr>
    <a:masterClrMapping/>
  </p:clrMapOvr>
  <p:transition spd="med"/>
</p:sld>
</file>

<file path=ppt/theme/theme1.xml><?xml version="1.0" encoding="utf-8"?>
<a:theme xmlns:a="http://schemas.openxmlformats.org/drawingml/2006/main" name="Thermal">
  <a:themeElements>
    <a:clrScheme name="Thermal">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Thermal">
      <a:majorFont>
        <a:latin typeface="Garamond"/>
        <a:ea typeface="Garamond"/>
        <a:cs typeface="Garamond"/>
      </a:majorFont>
      <a:minorFont>
        <a:latin typeface="Helvetica"/>
        <a:ea typeface="Helvetica"/>
        <a:cs typeface="Helvetica"/>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8100000" rotWithShape="0">
              <a:srgbClr val="000000">
                <a:alpha val="45000"/>
              </a:srgbClr>
            </a:outerShdw>
          </a:effectLst>
        </a:effectStyle>
        <a:effectStyle>
          <a:effectLst>
            <a:outerShdw blurRad="63500" dist="38100" dir="8100000" rotWithShape="0">
              <a:srgbClr val="000000">
                <a:alpha val="4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63500" dist="38100" dir="81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ermal">
  <a:themeElements>
    <a:clrScheme name="Thermal">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Thermal">
      <a:majorFont>
        <a:latin typeface="Garamond"/>
        <a:ea typeface="Garamond"/>
        <a:cs typeface="Garamond"/>
      </a:majorFont>
      <a:minorFont>
        <a:latin typeface="Helvetica"/>
        <a:ea typeface="Helvetica"/>
        <a:cs typeface="Helvetica"/>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8100000" rotWithShape="0">
              <a:srgbClr val="000000">
                <a:alpha val="45000"/>
              </a:srgbClr>
            </a:outerShdw>
          </a:effectLst>
        </a:effectStyle>
        <a:effectStyle>
          <a:effectLst>
            <a:outerShdw blurRad="63500" dist="38100" dir="8100000" rotWithShape="0">
              <a:srgbClr val="000000">
                <a:alpha val="4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63500" dist="38100" dir="81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472</Words>
  <Application>Microsoft Office PowerPoint</Application>
  <PresentationFormat>On-screen Show (4:3)</PresentationFormat>
  <Paragraphs>73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Garamond</vt:lpstr>
      <vt:lpstr>Wingdings</vt:lpstr>
      <vt:lpstr>Thermal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DeLaCerda</dc:creator>
  <cp:lastModifiedBy>Michael Melendrez</cp:lastModifiedBy>
  <cp:revision>4</cp:revision>
  <dcterms:modified xsi:type="dcterms:W3CDTF">2018-02-08T22:54:31Z</dcterms:modified>
</cp:coreProperties>
</file>