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6858000" cy="9144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a:tcStyle>
        <a:tcBdr/>
        <a:fill>
          <a:solidFill>
            <a:srgbClr val="E6F6F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a:tcStyle>
        <a:tcBdr/>
        <a:fill>
          <a:solidFill>
            <a:srgbClr val="F0F4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0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2197100" y="696913"/>
            <a:ext cx="2616200" cy="3486150"/>
          </a:xfrm>
          <a:prstGeom prst="rect">
            <a:avLst/>
          </a:prstGeom>
        </p:spPr>
        <p:txBody>
          <a:bodyPr lIns="93177" tIns="46589" rIns="93177" bIns="46589"/>
          <a:lstStyle/>
          <a:p>
            <a:endParaRPr/>
          </a:p>
        </p:txBody>
      </p:sp>
      <p:sp>
        <p:nvSpPr>
          <p:cNvPr id="117" name="Shape 117"/>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357205259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Garamond"/>
      </a:defRPr>
    </a:lvl1pPr>
    <a:lvl2pPr indent="228600" latinLnBrk="0">
      <a:defRPr sz="1200">
        <a:latin typeface="+mn-lt"/>
        <a:ea typeface="+mn-ea"/>
        <a:cs typeface="+mn-cs"/>
        <a:sym typeface="Garamond"/>
      </a:defRPr>
    </a:lvl2pPr>
    <a:lvl3pPr indent="457200" latinLnBrk="0">
      <a:defRPr sz="1200">
        <a:latin typeface="+mn-lt"/>
        <a:ea typeface="+mn-ea"/>
        <a:cs typeface="+mn-cs"/>
        <a:sym typeface="Garamond"/>
      </a:defRPr>
    </a:lvl3pPr>
    <a:lvl4pPr indent="685800" latinLnBrk="0">
      <a:defRPr sz="1200">
        <a:latin typeface="+mn-lt"/>
        <a:ea typeface="+mn-ea"/>
        <a:cs typeface="+mn-cs"/>
        <a:sym typeface="Garamond"/>
      </a:defRPr>
    </a:lvl4pPr>
    <a:lvl5pPr indent="914400" latinLnBrk="0">
      <a:defRPr sz="1200">
        <a:latin typeface="+mn-lt"/>
        <a:ea typeface="+mn-ea"/>
        <a:cs typeface="+mn-cs"/>
        <a:sym typeface="Garamond"/>
      </a:defRPr>
    </a:lvl5pPr>
    <a:lvl6pPr indent="1143000" latinLnBrk="0">
      <a:defRPr sz="1200">
        <a:latin typeface="+mn-lt"/>
        <a:ea typeface="+mn-ea"/>
        <a:cs typeface="+mn-cs"/>
        <a:sym typeface="Garamond"/>
      </a:defRPr>
    </a:lvl6pPr>
    <a:lvl7pPr indent="1371600" latinLnBrk="0">
      <a:defRPr sz="1200">
        <a:latin typeface="+mn-lt"/>
        <a:ea typeface="+mn-ea"/>
        <a:cs typeface="+mn-cs"/>
        <a:sym typeface="Garamond"/>
      </a:defRPr>
    </a:lvl7pPr>
    <a:lvl8pPr indent="1600200" latinLnBrk="0">
      <a:defRPr sz="1200">
        <a:latin typeface="+mn-lt"/>
        <a:ea typeface="+mn-ea"/>
        <a:cs typeface="+mn-cs"/>
        <a:sym typeface="Garamond"/>
      </a:defRPr>
    </a:lvl8pPr>
    <a:lvl9pPr indent="1828800" latinLnBrk="0">
      <a:defRPr sz="1200">
        <a:latin typeface="+mn-lt"/>
        <a:ea typeface="+mn-ea"/>
        <a:cs typeface="+mn-cs"/>
        <a:sym typeface="Garamond"/>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Shape 14"/>
          <p:cNvSpPr/>
          <p:nvPr/>
        </p:nvSpPr>
        <p:spPr>
          <a:xfrm>
            <a:off x="0" y="0"/>
            <a:ext cx="564358" cy="9144000"/>
          </a:xfrm>
          <a:prstGeom prst="rect">
            <a:avLst/>
          </a:prstGeom>
          <a:gradFill>
            <a:gsLst>
              <a:gs pos="0">
                <a:srgbClr val="59AAF2"/>
              </a:gs>
              <a:gs pos="50000">
                <a:schemeClr val="accent1"/>
              </a:gs>
              <a:gs pos="100000">
                <a:srgbClr val="7E9632"/>
              </a:gs>
            </a:gsLst>
            <a:lin ang="5400000"/>
          </a:gradFill>
          <a:ln w="12700">
            <a:miter lim="400000"/>
          </a:ln>
        </p:spPr>
        <p:txBody>
          <a:bodyPr lIns="45719" rIns="45719" anchor="ctr"/>
          <a:lstStyle/>
          <a:p>
            <a:pPr algn="ctr">
              <a:defRPr>
                <a:solidFill>
                  <a:srgbClr val="FFFFFF"/>
                </a:solidFill>
              </a:defRPr>
            </a:pPr>
            <a:endParaRPr/>
          </a:p>
        </p:txBody>
      </p:sp>
      <p:grpSp>
        <p:nvGrpSpPr>
          <p:cNvPr id="18" name="Group 18"/>
          <p:cNvGrpSpPr/>
          <p:nvPr/>
        </p:nvGrpSpPr>
        <p:grpSpPr>
          <a:xfrm>
            <a:off x="5600699" y="279400"/>
            <a:ext cx="492922" cy="575733"/>
            <a:chOff x="0" y="0"/>
            <a:chExt cx="492920" cy="575732"/>
          </a:xfrm>
        </p:grpSpPr>
        <p:sp>
          <p:nvSpPr>
            <p:cNvPr id="15" name="Shape 15"/>
            <p:cNvSpPr/>
            <p:nvPr/>
          </p:nvSpPr>
          <p:spPr>
            <a:xfrm>
              <a:off x="-1" y="0"/>
              <a:ext cx="182167" cy="575733"/>
            </a:xfrm>
            <a:custGeom>
              <a:avLst/>
              <a:gdLst/>
              <a:ahLst/>
              <a:cxnLst>
                <a:cxn ang="0">
                  <a:pos x="wd2" y="hd2"/>
                </a:cxn>
                <a:cxn ang="5400000">
                  <a:pos x="wd2" y="hd2"/>
                </a:cxn>
                <a:cxn ang="10800000">
                  <a:pos x="wd2" y="hd2"/>
                </a:cxn>
                <a:cxn ang="16200000">
                  <a:pos x="wd2" y="hd2"/>
                </a:cxn>
              </a:cxnLst>
              <a:rect l="0" t="0" r="r" b="b"/>
              <a:pathLst>
                <a:path w="21600" h="21600" extrusionOk="0">
                  <a:moveTo>
                    <a:pt x="8753" y="0"/>
                  </a:moveTo>
                  <a:lnTo>
                    <a:pt x="0" y="0"/>
                  </a:lnTo>
                  <a:lnTo>
                    <a:pt x="12565" y="10800"/>
                  </a:lnTo>
                  <a:lnTo>
                    <a:pt x="0" y="21600"/>
                  </a:lnTo>
                  <a:lnTo>
                    <a:pt x="8753" y="21600"/>
                  </a:lnTo>
                  <a:lnTo>
                    <a:pt x="21600" y="10800"/>
                  </a:lnTo>
                  <a:lnTo>
                    <a:pt x="8753" y="0"/>
                  </a:lnTo>
                  <a:close/>
                </a:path>
              </a:pathLst>
            </a:custGeom>
            <a:solidFill>
              <a:srgbClr val="20C9F8"/>
            </a:solidFill>
            <a:ln w="12700" cap="flat">
              <a:noFill/>
              <a:miter lim="400000"/>
            </a:ln>
            <a:effectLst/>
          </p:spPr>
          <p:txBody>
            <a:bodyPr wrap="square" lIns="45719" tIns="45719" rIns="45719" bIns="45719" numCol="1" anchor="t">
              <a:noAutofit/>
            </a:bodyPr>
            <a:lstStyle/>
            <a:p>
              <a:endParaRPr/>
            </a:p>
          </p:txBody>
        </p:sp>
        <p:sp>
          <p:nvSpPr>
            <p:cNvPr id="16" name="Shape 16"/>
            <p:cNvSpPr/>
            <p:nvPr/>
          </p:nvSpPr>
          <p:spPr>
            <a:xfrm>
              <a:off x="157163" y="0"/>
              <a:ext cx="182166" cy="575733"/>
            </a:xfrm>
            <a:custGeom>
              <a:avLst/>
              <a:gdLst/>
              <a:ahLst/>
              <a:cxnLst>
                <a:cxn ang="0">
                  <a:pos x="wd2" y="hd2"/>
                </a:cxn>
                <a:cxn ang="5400000">
                  <a:pos x="wd2" y="hd2"/>
                </a:cxn>
                <a:cxn ang="10800000">
                  <a:pos x="wd2" y="hd2"/>
                </a:cxn>
                <a:cxn ang="16200000">
                  <a:pos x="wd2" y="hd2"/>
                </a:cxn>
              </a:cxnLst>
              <a:rect l="0" t="0" r="r" b="b"/>
              <a:pathLst>
                <a:path w="21600" h="21600" extrusionOk="0">
                  <a:moveTo>
                    <a:pt x="8753" y="0"/>
                  </a:moveTo>
                  <a:lnTo>
                    <a:pt x="0" y="0"/>
                  </a:lnTo>
                  <a:lnTo>
                    <a:pt x="12565" y="10800"/>
                  </a:lnTo>
                  <a:lnTo>
                    <a:pt x="0" y="21600"/>
                  </a:lnTo>
                  <a:lnTo>
                    <a:pt x="8753" y="21600"/>
                  </a:lnTo>
                  <a:lnTo>
                    <a:pt x="21600" y="10800"/>
                  </a:lnTo>
                  <a:lnTo>
                    <a:pt x="8753" y="0"/>
                  </a:lnTo>
                  <a:close/>
                </a:path>
              </a:pathLst>
            </a:custGeom>
            <a:solidFill>
              <a:srgbClr val="20C9F8"/>
            </a:solidFill>
            <a:ln w="12700" cap="flat">
              <a:noFill/>
              <a:miter lim="400000"/>
            </a:ln>
            <a:effectLst/>
          </p:spPr>
          <p:txBody>
            <a:bodyPr wrap="square" lIns="45719" tIns="45719" rIns="45719" bIns="45719" numCol="1" anchor="t">
              <a:noAutofit/>
            </a:bodyPr>
            <a:lstStyle/>
            <a:p>
              <a:endParaRPr/>
            </a:p>
          </p:txBody>
        </p:sp>
        <p:sp>
          <p:nvSpPr>
            <p:cNvPr id="17" name="Shape 17"/>
            <p:cNvSpPr/>
            <p:nvPr/>
          </p:nvSpPr>
          <p:spPr>
            <a:xfrm>
              <a:off x="310754" y="0"/>
              <a:ext cx="182167" cy="575733"/>
            </a:xfrm>
            <a:custGeom>
              <a:avLst/>
              <a:gdLst/>
              <a:ahLst/>
              <a:cxnLst>
                <a:cxn ang="0">
                  <a:pos x="wd2" y="hd2"/>
                </a:cxn>
                <a:cxn ang="5400000">
                  <a:pos x="wd2" y="hd2"/>
                </a:cxn>
                <a:cxn ang="10800000">
                  <a:pos x="wd2" y="hd2"/>
                </a:cxn>
                <a:cxn ang="16200000">
                  <a:pos x="wd2" y="hd2"/>
                </a:cxn>
              </a:cxnLst>
              <a:rect l="0" t="0" r="r" b="b"/>
              <a:pathLst>
                <a:path w="21600" h="21600" extrusionOk="0">
                  <a:moveTo>
                    <a:pt x="8753" y="0"/>
                  </a:moveTo>
                  <a:lnTo>
                    <a:pt x="0" y="0"/>
                  </a:lnTo>
                  <a:lnTo>
                    <a:pt x="12565" y="10800"/>
                  </a:lnTo>
                  <a:lnTo>
                    <a:pt x="0" y="21600"/>
                  </a:lnTo>
                  <a:lnTo>
                    <a:pt x="8753" y="21600"/>
                  </a:lnTo>
                  <a:lnTo>
                    <a:pt x="21600" y="10800"/>
                  </a:lnTo>
                  <a:lnTo>
                    <a:pt x="8753" y="0"/>
                  </a:lnTo>
                  <a:close/>
                </a:path>
              </a:pathLst>
            </a:custGeom>
            <a:solidFill>
              <a:srgbClr val="20C9F8"/>
            </a:solidFill>
            <a:ln w="12700" cap="flat">
              <a:noFill/>
              <a:miter lim="400000"/>
            </a:ln>
            <a:effectLst/>
          </p:spPr>
          <p:txBody>
            <a:bodyPr wrap="square" lIns="45719" tIns="45719" rIns="45719" bIns="45719" numCol="1" anchor="t">
              <a:noAutofit/>
            </a:bodyPr>
            <a:lstStyle/>
            <a:p>
              <a:endParaRPr/>
            </a:p>
          </p:txBody>
        </p:sp>
      </p:grpSp>
      <p:sp>
        <p:nvSpPr>
          <p:cNvPr id="19" name="Shape 19"/>
          <p:cNvSpPr>
            <a:spLocks noGrp="1"/>
          </p:cNvSpPr>
          <p:nvPr>
            <p:ph type="title"/>
          </p:nvPr>
        </p:nvSpPr>
        <p:spPr>
          <a:xfrm>
            <a:off x="912113" y="1689979"/>
            <a:ext cx="5426988" cy="6844422"/>
          </a:xfrm>
          <a:prstGeom prst="rect">
            <a:avLst/>
          </a:prstGeom>
          <a:extLst>
            <a:ext uri="{C572A759-6A51-4108-AA02-DFA0A04FC94B}">
              <ma14:wrappingTextBoxFlag xmlns="" xmlns:ma14="http://schemas.microsoft.com/office/mac/drawingml/2011/main" val="1"/>
            </a:ext>
          </a:extLst>
        </p:spPr>
        <p:txBody>
          <a:bodyPr>
            <a:normAutofit/>
          </a:bodyPr>
          <a:lstStyle>
            <a:lvl1pPr>
              <a:defRPr sz="11500"/>
            </a:lvl1pPr>
          </a:lstStyle>
          <a:p>
            <a:r>
              <a:t>Click to edit Master title style</a:t>
            </a:r>
          </a:p>
        </p:txBody>
      </p:sp>
      <p:sp>
        <p:nvSpPr>
          <p:cNvPr id="20" name="Shape 20"/>
          <p:cNvSpPr>
            <a:spLocks noGrp="1"/>
          </p:cNvSpPr>
          <p:nvPr>
            <p:ph type="body" sz="quarter" idx="1"/>
          </p:nvPr>
        </p:nvSpPr>
        <p:spPr>
          <a:xfrm>
            <a:off x="912113" y="268937"/>
            <a:ext cx="4642189" cy="1266093"/>
          </a:xfrm>
          <a:prstGeom prst="rect">
            <a:avLst/>
          </a:prstGeom>
          <a:extLst>
            <a:ext uri="{C572A759-6A51-4108-AA02-DFA0A04FC94B}">
              <ma14:wrappingTextBoxFlag xmlns="" xmlns:ma14="http://schemas.microsoft.com/office/mac/drawingml/2011/main" val="1"/>
            </a:ext>
          </a:extLst>
        </p:spPr>
        <p:txBody>
          <a:bodyPr>
            <a:normAutofit/>
          </a:bodyPr>
          <a:lstStyle>
            <a:lvl1pPr marL="0" indent="0" algn="r">
              <a:spcBef>
                <a:spcPts val="500"/>
              </a:spcBef>
              <a:buSzTx/>
              <a:buFontTx/>
              <a:buNone/>
              <a:defRPr sz="2400">
                <a:solidFill>
                  <a:srgbClr val="20C9F8"/>
                </a:solidFill>
              </a:defRPr>
            </a:lvl1pPr>
          </a:lstStyle>
          <a:p>
            <a:r>
              <a:t>Click to edit Master subtitle style</a:t>
            </a:r>
          </a:p>
        </p:txBody>
      </p:sp>
      <p:sp>
        <p:nvSpPr>
          <p:cNvPr id="21" name="Shape 21"/>
          <p:cNvSpPr>
            <a:spLocks noGrp="1"/>
          </p:cNvSpPr>
          <p:nvPr>
            <p:ph type="sldNum" sz="quarter" idx="2"/>
          </p:nvPr>
        </p:nvSpPr>
        <p:spPr>
          <a:xfrm>
            <a:off x="6113462" y="411480"/>
            <a:ext cx="290623" cy="294641"/>
          </a:xfrm>
          <a:prstGeom prst="rect">
            <a:avLst/>
          </a:prstGeom>
        </p:spPr>
        <p:txBody>
          <a:bodyPr/>
          <a:lstStyle>
            <a:lvl1pPr>
              <a:defRPr sz="14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9" name="Shape 99"/>
          <p:cNvSpPr>
            <a:spLocks noGrp="1"/>
          </p:cNvSpPr>
          <p:nvPr>
            <p:ph type="title"/>
          </p:nvPr>
        </p:nvSpPr>
        <p:spPr>
          <a:xfrm>
            <a:off x="914400" y="7010400"/>
            <a:ext cx="5429250" cy="15240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100" name="Shape 100"/>
          <p:cNvSpPr>
            <a:spLocks noGrp="1"/>
          </p:cNvSpPr>
          <p:nvPr>
            <p:ph type="body" idx="1"/>
          </p:nvPr>
        </p:nvSpPr>
        <p:spPr>
          <a:xfrm>
            <a:off x="914400" y="1117600"/>
            <a:ext cx="5600700" cy="58928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8" name="Shape 108"/>
          <p:cNvSpPr>
            <a:spLocks noGrp="1"/>
          </p:cNvSpPr>
          <p:nvPr>
            <p:ph type="title"/>
          </p:nvPr>
        </p:nvSpPr>
        <p:spPr>
          <a:xfrm>
            <a:off x="4972050" y="366184"/>
            <a:ext cx="1543050" cy="7802035"/>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109" name="Shape 109"/>
          <p:cNvSpPr>
            <a:spLocks noGrp="1"/>
          </p:cNvSpPr>
          <p:nvPr>
            <p:ph type="body" idx="1"/>
          </p:nvPr>
        </p:nvSpPr>
        <p:spPr>
          <a:xfrm>
            <a:off x="342900" y="366184"/>
            <a:ext cx="4514850" cy="7802035"/>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Shape 28"/>
          <p:cNvSpPr>
            <a:spLocks noGrp="1"/>
          </p:cNvSpPr>
          <p:nvPr>
            <p:ph type="title"/>
          </p:nvPr>
        </p:nvSpPr>
        <p:spPr>
          <a:xfrm>
            <a:off x="914400" y="7010400"/>
            <a:ext cx="5429250" cy="15240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29" name="Shape 29"/>
          <p:cNvSpPr>
            <a:spLocks noGrp="1"/>
          </p:cNvSpPr>
          <p:nvPr>
            <p:ph type="body" idx="1"/>
          </p:nvPr>
        </p:nvSpPr>
        <p:spPr>
          <a:xfrm>
            <a:off x="914400" y="1117600"/>
            <a:ext cx="5600700" cy="58928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7" name="Shape 37"/>
          <p:cNvSpPr>
            <a:spLocks noGrp="1"/>
          </p:cNvSpPr>
          <p:nvPr>
            <p:ph type="body" sz="quarter" idx="1"/>
          </p:nvPr>
        </p:nvSpPr>
        <p:spPr>
          <a:xfrm>
            <a:off x="914400" y="5978773"/>
            <a:ext cx="5429252" cy="1016001"/>
          </a:xfrm>
          <a:prstGeom prst="rect">
            <a:avLst/>
          </a:prstGeom>
          <a:extLst>
            <a:ext uri="{C572A759-6A51-4108-AA02-DFA0A04FC94B}">
              <ma14:wrappingTextBoxFlag xmlns="" xmlns:ma14="http://schemas.microsoft.com/office/mac/drawingml/2011/main" val="1"/>
            </a:ext>
          </a:extLst>
        </p:spPr>
        <p:txBody>
          <a:bodyPr lIns="0" tIns="0" rIns="0" bIns="0" anchor="b">
            <a:normAutofit/>
          </a:bodyPr>
          <a:lstStyle>
            <a:lvl1pPr marL="0" indent="0">
              <a:spcBef>
                <a:spcPts val="400"/>
              </a:spcBef>
              <a:buSzTx/>
              <a:buFontTx/>
              <a:buNone/>
              <a:defRPr sz="2000">
                <a:solidFill>
                  <a:srgbClr val="000000"/>
                </a:solidFill>
              </a:defRPr>
            </a:lvl1pPr>
          </a:lstStyle>
          <a:p>
            <a:r>
              <a:t>Click to edit Master text styles</a:t>
            </a:r>
          </a:p>
        </p:txBody>
      </p:sp>
      <p:sp>
        <p:nvSpPr>
          <p:cNvPr id="38" name="Shape 38"/>
          <p:cNvSpPr>
            <a:spLocks noGrp="1"/>
          </p:cNvSpPr>
          <p:nvPr>
            <p:ph type="title"/>
          </p:nvPr>
        </p:nvSpPr>
        <p:spPr>
          <a:xfrm>
            <a:off x="914400" y="7010400"/>
            <a:ext cx="5429250" cy="15240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39" name="Shape 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6" name="Shape 46"/>
          <p:cNvSpPr>
            <a:spLocks noGrp="1"/>
          </p:cNvSpPr>
          <p:nvPr>
            <p:ph type="title"/>
          </p:nvPr>
        </p:nvSpPr>
        <p:spPr>
          <a:xfrm>
            <a:off x="914400" y="7010400"/>
            <a:ext cx="5429250" cy="15240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47" name="Shape 47"/>
          <p:cNvSpPr>
            <a:spLocks noGrp="1"/>
          </p:cNvSpPr>
          <p:nvPr>
            <p:ph type="body" sz="half" idx="1"/>
          </p:nvPr>
        </p:nvSpPr>
        <p:spPr>
          <a:xfrm>
            <a:off x="912113" y="1121663"/>
            <a:ext cx="2798066" cy="5852161"/>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Shape 55"/>
          <p:cNvSpPr>
            <a:spLocks noGrp="1"/>
          </p:cNvSpPr>
          <p:nvPr>
            <p:ph type="title"/>
          </p:nvPr>
        </p:nvSpPr>
        <p:spPr>
          <a:xfrm>
            <a:off x="914400" y="7010400"/>
            <a:ext cx="5429250" cy="15240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56" name="Shape 56"/>
          <p:cNvSpPr>
            <a:spLocks noGrp="1"/>
          </p:cNvSpPr>
          <p:nvPr>
            <p:ph type="body" sz="quarter" idx="1"/>
          </p:nvPr>
        </p:nvSpPr>
        <p:spPr>
          <a:xfrm>
            <a:off x="914400" y="1121663"/>
            <a:ext cx="2800350" cy="711201"/>
          </a:xfrm>
          <a:prstGeom prst="rect">
            <a:avLst/>
          </a:prstGeom>
          <a:extLst>
            <a:ext uri="{C572A759-6A51-4108-AA02-DFA0A04FC94B}">
              <ma14:wrappingTextBoxFlag xmlns="" xmlns:ma14="http://schemas.microsoft.com/office/mac/drawingml/2011/main" val="1"/>
            </a:ext>
          </a:extLst>
        </p:spPr>
        <p:txBody>
          <a:bodyPr>
            <a:normAutofit/>
          </a:bodyPr>
          <a:lstStyle>
            <a:lvl1pPr marL="0" indent="0">
              <a:spcBef>
                <a:spcPts val="400"/>
              </a:spcBef>
              <a:buSzTx/>
              <a:buFontTx/>
              <a:buNone/>
              <a:defRPr sz="1800" b="1"/>
            </a:lvl1pPr>
          </a:lstStyle>
          <a:p>
            <a:r>
              <a:t>Click to edit Master text styles</a:t>
            </a:r>
          </a:p>
        </p:txBody>
      </p:sp>
      <p:sp>
        <p:nvSpPr>
          <p:cNvPr id="57" name="Shape 57"/>
          <p:cNvSpPr>
            <a:spLocks noGrp="1"/>
          </p:cNvSpPr>
          <p:nvPr>
            <p:ph type="body" sz="quarter" idx="13"/>
          </p:nvPr>
        </p:nvSpPr>
        <p:spPr>
          <a:xfrm>
            <a:off x="3829051" y="1121663"/>
            <a:ext cx="2801451" cy="711201"/>
          </a:xfrm>
          <a:prstGeom prst="rect">
            <a:avLst/>
          </a:prstGeom>
        </p:spPr>
        <p:txBody>
          <a:bodyPr>
            <a:normAutofit/>
          </a:bodyPr>
          <a:lstStyle/>
          <a:p>
            <a:pPr marL="0" indent="0">
              <a:spcBef>
                <a:spcPts val="400"/>
              </a:spcBef>
              <a:buSzTx/>
              <a:buFontTx/>
              <a:buNone/>
              <a:defRPr sz="1800" b="1"/>
            </a:pPr>
            <a:endParaRP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Shape 65"/>
          <p:cNvSpPr>
            <a:spLocks noGrp="1"/>
          </p:cNvSpPr>
          <p:nvPr>
            <p:ph type="title"/>
          </p:nvPr>
        </p:nvSpPr>
        <p:spPr>
          <a:xfrm>
            <a:off x="914400" y="7010400"/>
            <a:ext cx="5429250" cy="15240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66" name="Shape 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Shape 80"/>
          <p:cNvSpPr>
            <a:spLocks noGrp="1"/>
          </p:cNvSpPr>
          <p:nvPr>
            <p:ph type="title"/>
          </p:nvPr>
        </p:nvSpPr>
        <p:spPr>
          <a:xfrm>
            <a:off x="4286250" y="527048"/>
            <a:ext cx="2256235" cy="1549401"/>
          </a:xfrm>
          <a:prstGeom prst="rect">
            <a:avLst/>
          </a:prstGeom>
          <a:extLst>
            <a:ext uri="{C572A759-6A51-4108-AA02-DFA0A04FC94B}">
              <ma14:wrappingTextBoxFlag xmlns="" xmlns:ma14="http://schemas.microsoft.com/office/mac/drawingml/2011/main" val="1"/>
            </a:ext>
          </a:extLst>
        </p:spPr>
        <p:txBody>
          <a:bodyPr>
            <a:normAutofit/>
          </a:bodyPr>
          <a:lstStyle>
            <a:lvl1pPr>
              <a:defRPr sz="2000">
                <a:ln>
                  <a:noFill/>
                </a:ln>
                <a:solidFill>
                  <a:srgbClr val="FF7605"/>
                </a:solidFill>
              </a:defRPr>
            </a:lvl1pPr>
          </a:lstStyle>
          <a:p>
            <a:pPr>
              <a:defRPr>
                <a:effectLst/>
              </a:defRPr>
            </a:pPr>
            <a:r>
              <a:t>Click to edit Master title style</a:t>
            </a:r>
          </a:p>
        </p:txBody>
      </p:sp>
      <p:sp>
        <p:nvSpPr>
          <p:cNvPr id="81" name="Shape 81"/>
          <p:cNvSpPr>
            <a:spLocks noGrp="1"/>
          </p:cNvSpPr>
          <p:nvPr>
            <p:ph type="body" sz="half" idx="1"/>
          </p:nvPr>
        </p:nvSpPr>
        <p:spPr>
          <a:xfrm>
            <a:off x="4286250" y="2076450"/>
            <a:ext cx="2256235" cy="5848352"/>
          </a:xfrm>
          <a:prstGeom prst="rect">
            <a:avLst/>
          </a:prstGeom>
          <a:extLst>
            <a:ext uri="{C572A759-6A51-4108-AA02-DFA0A04FC94B}">
              <ma14:wrappingTextBoxFlag xmlns="" xmlns:ma14="http://schemas.microsoft.com/office/mac/drawingml/2011/main" val="1"/>
            </a:ext>
          </a:extLst>
        </p:spPr>
        <p:txBody>
          <a:bodyPr>
            <a:normAutofit/>
          </a:bodyPr>
          <a:lstStyle>
            <a:lvl1pPr marL="0" indent="0">
              <a:spcBef>
                <a:spcPts val="300"/>
              </a:spcBef>
              <a:buSzTx/>
              <a:buFontTx/>
              <a:buNone/>
              <a:defRPr sz="1400">
                <a:solidFill>
                  <a:srgbClr val="808080"/>
                </a:solidFill>
              </a:defRPr>
            </a:lvl1pPr>
          </a:lstStyle>
          <a:p>
            <a:r>
              <a:t>Click to edit Master text styles</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9" name="Shape 89"/>
          <p:cNvSpPr>
            <a:spLocks noGrp="1"/>
          </p:cNvSpPr>
          <p:nvPr>
            <p:ph type="title"/>
          </p:nvPr>
        </p:nvSpPr>
        <p:spPr>
          <a:xfrm>
            <a:off x="914400" y="6166339"/>
            <a:ext cx="4114800" cy="539262"/>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a:defRPr sz="2000">
                <a:ln>
                  <a:noFill/>
                </a:ln>
                <a:solidFill>
                  <a:srgbClr val="000000"/>
                </a:solidFill>
              </a:defRPr>
            </a:lvl1pPr>
          </a:lstStyle>
          <a:p>
            <a:pPr>
              <a:defRPr>
                <a:effectLst/>
              </a:defRPr>
            </a:pPr>
            <a:r>
              <a:t>Click to edit Master title style</a:t>
            </a:r>
          </a:p>
        </p:txBody>
      </p:sp>
      <p:sp>
        <p:nvSpPr>
          <p:cNvPr id="90" name="Shape 90"/>
          <p:cNvSpPr>
            <a:spLocks noGrp="1"/>
          </p:cNvSpPr>
          <p:nvPr>
            <p:ph type="pic" sz="half" idx="13"/>
          </p:nvPr>
        </p:nvSpPr>
        <p:spPr>
          <a:xfrm>
            <a:off x="992980" y="508000"/>
            <a:ext cx="4400551" cy="5441949"/>
          </a:xfrm>
          <a:prstGeom prst="rect">
            <a:avLst/>
          </a:prstGeom>
        </p:spPr>
        <p:txBody>
          <a:bodyPr lIns="91439" rIns="91439"/>
          <a:lstStyle/>
          <a:p>
            <a:endParaRPr/>
          </a:p>
        </p:txBody>
      </p:sp>
      <p:sp>
        <p:nvSpPr>
          <p:cNvPr id="91" name="Shape 91"/>
          <p:cNvSpPr>
            <a:spLocks noGrp="1"/>
          </p:cNvSpPr>
          <p:nvPr>
            <p:ph type="body" sz="quarter" idx="1"/>
          </p:nvPr>
        </p:nvSpPr>
        <p:spPr>
          <a:xfrm>
            <a:off x="914400" y="6705600"/>
            <a:ext cx="3028950" cy="1828800"/>
          </a:xfrm>
          <a:prstGeom prst="rect">
            <a:avLst/>
          </a:prstGeom>
          <a:extLst>
            <a:ext uri="{C572A759-6A51-4108-AA02-DFA0A04FC94B}">
              <ma14:wrappingTextBoxFlag xmlns="" xmlns:ma14="http://schemas.microsoft.com/office/mac/drawingml/2011/main" val="1"/>
            </a:ext>
          </a:extLst>
        </p:spPr>
        <p:txBody>
          <a:bodyPr>
            <a:normAutofit/>
          </a:bodyPr>
          <a:lstStyle>
            <a:lvl1pPr marL="0" indent="0">
              <a:spcBef>
                <a:spcPts val="300"/>
              </a:spcBef>
              <a:buSzTx/>
              <a:buFontTx/>
              <a:buNone/>
              <a:defRPr sz="1400">
                <a:solidFill>
                  <a:srgbClr val="000000"/>
                </a:solidFill>
              </a:defRPr>
            </a:lvl1pPr>
          </a:lstStyle>
          <a:p>
            <a:r>
              <a:t>Click to edit Master text styles</a:t>
            </a:r>
          </a:p>
        </p:txBody>
      </p:sp>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0" y="0"/>
            <a:ext cx="171450" cy="9144000"/>
          </a:xfrm>
          <a:prstGeom prst="rect">
            <a:avLst/>
          </a:prstGeom>
          <a:gradFill>
            <a:gsLst>
              <a:gs pos="0">
                <a:schemeClr val="accent1"/>
              </a:gs>
              <a:gs pos="52000">
                <a:srgbClr val="7E9632"/>
              </a:gs>
              <a:gs pos="100000">
                <a:srgbClr val="546422"/>
              </a:gs>
            </a:gsLst>
            <a:lin ang="5400000"/>
          </a:gradFill>
          <a:ln w="12700">
            <a:miter lim="400000"/>
          </a:ln>
        </p:spPr>
        <p:txBody>
          <a:bodyPr lIns="45719" rIns="45719" anchor="ctr"/>
          <a:lstStyle/>
          <a:p>
            <a:pPr algn="ctr">
              <a:defRPr>
                <a:solidFill>
                  <a:srgbClr val="FFFFFF"/>
                </a:solidFill>
              </a:defRPr>
            </a:pPr>
            <a:endParaRPr/>
          </a:p>
        </p:txBody>
      </p:sp>
      <p:sp>
        <p:nvSpPr>
          <p:cNvPr id="3" name="Shape 3"/>
          <p:cNvSpPr/>
          <p:nvPr/>
        </p:nvSpPr>
        <p:spPr>
          <a:xfrm>
            <a:off x="0" y="0"/>
            <a:ext cx="171450" cy="9144000"/>
          </a:xfrm>
          <a:prstGeom prst="rect">
            <a:avLst/>
          </a:prstGeom>
          <a:gradFill>
            <a:gsLst>
              <a:gs pos="0">
                <a:srgbClr val="59AAF2"/>
              </a:gs>
              <a:gs pos="50000">
                <a:schemeClr val="accent1"/>
              </a:gs>
              <a:gs pos="100000">
                <a:srgbClr val="7E9632"/>
              </a:gs>
            </a:gsLst>
            <a:lin ang="5400000"/>
          </a:gradFill>
          <a:ln w="12700">
            <a:miter lim="400000"/>
          </a:ln>
        </p:spPr>
        <p:txBody>
          <a:bodyPr lIns="45719" rIns="45719" anchor="ctr"/>
          <a:lstStyle/>
          <a:p>
            <a:pPr algn="ctr">
              <a:defRPr>
                <a:solidFill>
                  <a:srgbClr val="FFFFFF"/>
                </a:solidFill>
              </a:defRPr>
            </a:pPr>
            <a:endParaRPr/>
          </a:p>
        </p:txBody>
      </p:sp>
      <p:sp>
        <p:nvSpPr>
          <p:cNvPr id="4" name="Shape 4"/>
          <p:cNvSpPr/>
          <p:nvPr/>
        </p:nvSpPr>
        <p:spPr>
          <a:xfrm>
            <a:off x="6340475" y="7620000"/>
            <a:ext cx="182563" cy="576264"/>
          </a:xfrm>
          <a:custGeom>
            <a:avLst/>
            <a:gdLst/>
            <a:ahLst/>
            <a:cxnLst>
              <a:cxn ang="0">
                <a:pos x="wd2" y="hd2"/>
              </a:cxn>
              <a:cxn ang="5400000">
                <a:pos x="wd2" y="hd2"/>
              </a:cxn>
              <a:cxn ang="10800000">
                <a:pos x="wd2" y="hd2"/>
              </a:cxn>
              <a:cxn ang="16200000">
                <a:pos x="wd2" y="hd2"/>
              </a:cxn>
            </a:cxnLst>
            <a:rect l="0" t="0" r="r" b="b"/>
            <a:pathLst>
              <a:path w="21600" h="21600" extrusionOk="0">
                <a:moveTo>
                  <a:pt x="8753" y="0"/>
                </a:moveTo>
                <a:lnTo>
                  <a:pt x="0" y="0"/>
                </a:lnTo>
                <a:lnTo>
                  <a:pt x="12565" y="10800"/>
                </a:lnTo>
                <a:lnTo>
                  <a:pt x="0" y="21600"/>
                </a:lnTo>
                <a:lnTo>
                  <a:pt x="8753" y="21600"/>
                </a:lnTo>
                <a:lnTo>
                  <a:pt x="21600" y="10800"/>
                </a:lnTo>
                <a:lnTo>
                  <a:pt x="8753" y="0"/>
                </a:lnTo>
                <a:close/>
              </a:path>
            </a:pathLst>
          </a:custGeom>
          <a:solidFill>
            <a:srgbClr val="20C9F8"/>
          </a:solidFill>
          <a:ln w="12700">
            <a:miter lim="400000"/>
          </a:ln>
        </p:spPr>
        <p:txBody>
          <a:bodyPr lIns="45719" rIns="45719"/>
          <a:lstStyle/>
          <a:p>
            <a:endParaRPr/>
          </a:p>
        </p:txBody>
      </p:sp>
      <p:sp>
        <p:nvSpPr>
          <p:cNvPr id="5" name="Shape 5"/>
          <p:cNvSpPr>
            <a:spLocks noGrp="1"/>
          </p:cNvSpPr>
          <p:nvPr>
            <p:ph type="title"/>
          </p:nvPr>
        </p:nvSpPr>
        <p:spPr>
          <a:xfrm>
            <a:off x="342900" y="-1"/>
            <a:ext cx="6172200" cy="1890185"/>
          </a:xfrm>
          <a:prstGeom prst="rect">
            <a:avLst/>
          </a:prstGeom>
          <a:ln w="12700">
            <a:miter lim="400000"/>
          </a:ln>
        </p:spPr>
        <p:txBody>
          <a:bodyPr lIns="45719" rIns="45719" anchor="b"/>
          <a:lstStyle/>
          <a:p>
            <a:endParaRPr/>
          </a:p>
        </p:txBody>
      </p:sp>
      <p:sp>
        <p:nvSpPr>
          <p:cNvPr id="6" name="Shape 6"/>
          <p:cNvSpPr>
            <a:spLocks noGrp="1"/>
          </p:cNvSpPr>
          <p:nvPr>
            <p:ph type="body" idx="1"/>
          </p:nvPr>
        </p:nvSpPr>
        <p:spPr>
          <a:xfrm>
            <a:off x="342900" y="2133600"/>
            <a:ext cx="6172200" cy="7010400"/>
          </a:xfrm>
          <a:prstGeom prst="rect">
            <a:avLst/>
          </a:prstGeom>
          <a:ln w="12700">
            <a:miter lim="400000"/>
          </a:ln>
        </p:spPr>
        <p:txBody>
          <a:bodyPr lIns="45719" rIns="45719"/>
          <a:lstStyle/>
          <a:p>
            <a:endParaRPr/>
          </a:p>
        </p:txBody>
      </p:sp>
      <p:sp>
        <p:nvSpPr>
          <p:cNvPr id="7" name="Shape 7"/>
          <p:cNvSpPr>
            <a:spLocks noGrp="1"/>
          </p:cNvSpPr>
          <p:nvPr>
            <p:ph type="sldNum" sz="quarter" idx="2"/>
          </p:nvPr>
        </p:nvSpPr>
        <p:spPr>
          <a:xfrm>
            <a:off x="6515100" y="7762399"/>
            <a:ext cx="263982" cy="269241"/>
          </a:xfrm>
          <a:prstGeom prst="rect">
            <a:avLst/>
          </a:prstGeom>
          <a:ln w="12700">
            <a:miter lim="400000"/>
          </a:ln>
        </p:spPr>
        <p:txBody>
          <a:bodyPr wrap="none" lIns="45719" rIns="45719" anchor="ctr">
            <a:spAutoFit/>
          </a:bodyPr>
          <a:lstStyle>
            <a:lvl1pPr>
              <a:defRPr sz="1200">
                <a:solidFill>
                  <a:srgbClr val="20C9F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5pPr>
      <a:lvl6pPr marL="0" marR="0" indent="45720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6pPr>
      <a:lvl7pPr marL="0" marR="0" indent="91440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7pPr>
      <a:lvl8pPr marL="0" marR="0" indent="137160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8pPr>
      <a:lvl9pPr marL="0" marR="0" indent="1828800" algn="l" defTabSz="914400" rtl="0" latinLnBrk="0">
        <a:lnSpc>
          <a:spcPct val="100000"/>
        </a:lnSpc>
        <a:spcBef>
          <a:spcPts val="0"/>
        </a:spcBef>
        <a:spcAft>
          <a:spcPts val="0"/>
        </a:spcAft>
        <a:buClrTx/>
        <a:buSzTx/>
        <a:buFontTx/>
        <a:buNone/>
        <a:tabLst/>
        <a:defRPr sz="7200" b="1" i="0" u="none" strike="noStrike" cap="none" spc="0" baseline="0">
          <a:ln w="12699">
            <a:solidFill>
              <a:srgbClr val="04617B"/>
            </a:solidFill>
          </a:ln>
          <a:solidFill>
            <a:srgbClr val="FFFFFF"/>
          </a:solidFill>
          <a:effectLst>
            <a:outerShdw blurRad="50800" dist="38100" dir="8100000" rotWithShape="0">
              <a:srgbClr val="000000">
                <a:alpha val="40000"/>
              </a:srgbClr>
            </a:outerShdw>
          </a:effectLst>
          <a:uFillTx/>
          <a:latin typeface="Calibri"/>
          <a:ea typeface="Calibri"/>
          <a:cs typeface="Calibri"/>
          <a:sym typeface="Calibri"/>
        </a:defRPr>
      </a:lvl9pPr>
    </p:titleStyle>
    <p:bodyStyle>
      <a:lvl1pPr marL="342900" marR="0" indent="-3429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1pPr>
      <a:lvl2pPr marL="901700" marR="0" indent="-4445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2pPr>
      <a:lvl3pPr marL="12700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3pPr>
      <a:lvl4pPr marL="1727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4pPr>
      <a:lvl5pPr marL="21844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5pPr>
      <a:lvl6pPr marL="2641600" marR="0" indent="-355600" algn="l" defTabSz="914400" rtl="0" latinLnBrk="0">
        <a:lnSpc>
          <a:spcPct val="100000"/>
        </a:lnSpc>
        <a:spcBef>
          <a:spcPts val="600"/>
        </a:spcBef>
        <a:spcAft>
          <a:spcPts val="0"/>
        </a:spcAft>
        <a:buClrTx/>
        <a:buSzPct val="100000"/>
        <a:buFont typeface="Arial"/>
        <a:buChar char="&gt;"/>
        <a:tabLst/>
        <a:defRPr sz="2800" b="0" i="0" u="none" strike="noStrike" cap="none" spc="0" baseline="0">
          <a:ln>
            <a:noFill/>
          </a:ln>
          <a:solidFill>
            <a:srgbClr val="04617B"/>
          </a:solidFill>
          <a:uFillTx/>
          <a:latin typeface="Calibri"/>
          <a:ea typeface="Calibri"/>
          <a:cs typeface="Calibri"/>
          <a:sym typeface="Calibri"/>
        </a:defRPr>
      </a:lvl6pPr>
      <a:lvl7pPr marL="30988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7pPr>
      <a:lvl8pPr marL="35560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8pPr>
      <a:lvl9pPr marL="4013200" marR="0" indent="-355600" algn="l" defTabSz="9144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4617B"/>
          </a:solidFill>
          <a:uFillTx/>
          <a:latin typeface="Calibri"/>
          <a:ea typeface="Calibri"/>
          <a:cs typeface="Calibri"/>
          <a:sym typeface="Calibri"/>
        </a:defRPr>
      </a:lvl9pPr>
    </p:bodyStyle>
    <p:otherStyle>
      <a:lvl1pPr marL="0" marR="0" indent="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685800" y="5334000"/>
            <a:ext cx="6172200" cy="246221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400" b="1">
                <a:latin typeface="+mn-lt"/>
                <a:ea typeface="+mn-ea"/>
                <a:cs typeface="+mn-cs"/>
                <a:sym typeface="Garamond"/>
              </a:defRPr>
            </a:pPr>
            <a:r>
              <a:rPr dirty="0"/>
              <a:t>Agriculture Grade </a:t>
            </a:r>
            <a:r>
              <a:rPr dirty="0" err="1"/>
              <a:t>TerraPro</a:t>
            </a:r>
            <a:r>
              <a:rPr baseline="30000" dirty="0"/>
              <a:t>®</a:t>
            </a:r>
            <a:r>
              <a:rPr b="0" dirty="0"/>
              <a:t> </a:t>
            </a:r>
            <a:r>
              <a:rPr dirty="0"/>
              <a:t>provides the following benefits:</a:t>
            </a:r>
          </a:p>
          <a:p>
            <a:pPr>
              <a:buSzPct val="100000"/>
              <a:buFont typeface="Wingdings"/>
              <a:buChar char="▪"/>
              <a:defRPr sz="1400">
                <a:latin typeface="+mn-lt"/>
                <a:ea typeface="+mn-ea"/>
                <a:cs typeface="+mn-cs"/>
                <a:sym typeface="Garamond"/>
              </a:defRPr>
            </a:pPr>
            <a:r>
              <a:rPr dirty="0"/>
              <a:t>     Improves Profit by increasing crop yields</a:t>
            </a:r>
          </a:p>
          <a:p>
            <a:pPr>
              <a:buSzPct val="100000"/>
              <a:buFont typeface="Wingdings"/>
              <a:buChar char="▪"/>
              <a:defRPr sz="1400">
                <a:latin typeface="+mn-lt"/>
                <a:ea typeface="+mn-ea"/>
                <a:cs typeface="+mn-cs"/>
                <a:sym typeface="Garamond"/>
              </a:defRPr>
            </a:pPr>
            <a:r>
              <a:rPr dirty="0"/>
              <a:t>     </a:t>
            </a:r>
            <a:r>
              <a:rPr lang="en-US" dirty="0"/>
              <a:t>Supports</a:t>
            </a:r>
            <a:r>
              <a:rPr dirty="0"/>
              <a:t> healthier crops</a:t>
            </a:r>
          </a:p>
          <a:p>
            <a:pPr>
              <a:buSzPct val="100000"/>
              <a:buFont typeface="Wingdings"/>
              <a:buChar char="▪"/>
              <a:defRPr sz="1400">
                <a:latin typeface="+mn-lt"/>
                <a:ea typeface="+mn-ea"/>
                <a:cs typeface="+mn-cs"/>
                <a:sym typeface="Garamond"/>
              </a:defRPr>
            </a:pPr>
            <a:r>
              <a:rPr dirty="0"/>
              <a:t>     Reduces fertilizer runoff</a:t>
            </a:r>
          </a:p>
          <a:p>
            <a:pPr>
              <a:buSzPct val="100000"/>
              <a:buFont typeface="Wingdings"/>
              <a:buChar char="▪"/>
              <a:defRPr sz="1400">
                <a:latin typeface="+mn-lt"/>
                <a:ea typeface="+mn-ea"/>
                <a:cs typeface="+mn-cs"/>
                <a:sym typeface="Garamond"/>
              </a:defRPr>
            </a:pPr>
            <a:r>
              <a:rPr dirty="0"/>
              <a:t>     Assists in soil remediation</a:t>
            </a:r>
          </a:p>
          <a:p>
            <a:pPr>
              <a:buSzPct val="100000"/>
              <a:buFont typeface="Wingdings"/>
              <a:buChar char="▪"/>
              <a:defRPr sz="1400">
                <a:latin typeface="+mn-lt"/>
                <a:ea typeface="+mn-ea"/>
                <a:cs typeface="+mn-cs"/>
                <a:sym typeface="Garamond"/>
              </a:defRPr>
            </a:pPr>
            <a:r>
              <a:rPr dirty="0"/>
              <a:t>     Supports soil microb</a:t>
            </a:r>
            <a:r>
              <a:rPr lang="en-US" dirty="0"/>
              <a:t>ial</a:t>
            </a:r>
            <a:r>
              <a:rPr dirty="0"/>
              <a:t> respiration</a:t>
            </a:r>
          </a:p>
          <a:p>
            <a:pPr>
              <a:buSzPct val="100000"/>
              <a:buFont typeface="Wingdings"/>
              <a:buChar char="▪"/>
              <a:defRPr sz="1400">
                <a:latin typeface="+mn-lt"/>
                <a:ea typeface="+mn-ea"/>
                <a:cs typeface="+mn-cs"/>
                <a:sym typeface="Garamond"/>
              </a:defRPr>
            </a:pPr>
            <a:r>
              <a:rPr dirty="0"/>
              <a:t>     Increases root, water and oxygen penetration into soil by improving soil porosity</a:t>
            </a:r>
          </a:p>
          <a:p>
            <a:pPr>
              <a:buSzPct val="100000"/>
              <a:buFont typeface="Wingdings"/>
              <a:buChar char="▪"/>
              <a:defRPr sz="1400">
                <a:latin typeface="+mn-lt"/>
                <a:ea typeface="+mn-ea"/>
                <a:cs typeface="+mn-cs"/>
                <a:sym typeface="Garamond"/>
              </a:defRPr>
            </a:pPr>
            <a:r>
              <a:rPr dirty="0"/>
              <a:t>     Improves water retention and drought tolerance of crop</a:t>
            </a:r>
          </a:p>
          <a:p>
            <a:pPr>
              <a:buSzPct val="100000"/>
              <a:buFont typeface="Wingdings"/>
              <a:buChar char="▪"/>
              <a:defRPr sz="1400">
                <a:latin typeface="+mn-lt"/>
                <a:ea typeface="+mn-ea"/>
                <a:cs typeface="+mn-cs"/>
                <a:sym typeface="Garamond"/>
              </a:defRPr>
            </a:pPr>
            <a:r>
              <a:rPr dirty="0"/>
              <a:t>     Improves uptake mineral nutrients into the plant</a:t>
            </a:r>
          </a:p>
          <a:p>
            <a:pPr>
              <a:buSzPct val="100000"/>
              <a:buFont typeface="Wingdings"/>
              <a:buChar char="▪"/>
              <a:defRPr sz="1400">
                <a:latin typeface="+mn-lt"/>
                <a:ea typeface="+mn-ea"/>
                <a:cs typeface="+mn-cs"/>
                <a:sym typeface="Garamond"/>
              </a:defRPr>
            </a:pPr>
            <a:r>
              <a:rPr dirty="0"/>
              <a:t>     Supports a healthy soil ecology which in turn decreases disease pressure</a:t>
            </a:r>
          </a:p>
          <a:p>
            <a:pPr>
              <a:buSzPct val="100000"/>
              <a:buFont typeface="Wingdings"/>
              <a:buChar char="▪"/>
              <a:defRPr sz="1400">
                <a:latin typeface="+mn-lt"/>
                <a:ea typeface="+mn-ea"/>
                <a:cs typeface="+mn-cs"/>
                <a:sym typeface="Garamond"/>
              </a:defRPr>
            </a:pPr>
            <a:r>
              <a:rPr dirty="0"/>
              <a:t>     Reduces heat stress and other environmental stresses</a:t>
            </a:r>
          </a:p>
        </p:txBody>
      </p:sp>
      <p:sp>
        <p:nvSpPr>
          <p:cNvPr id="120" name="Shape 120"/>
          <p:cNvSpPr/>
          <p:nvPr/>
        </p:nvSpPr>
        <p:spPr>
          <a:xfrm>
            <a:off x="685800" y="136525"/>
            <a:ext cx="6019800" cy="101566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latin typeface="+mn-lt"/>
                <a:ea typeface="+mn-ea"/>
                <a:cs typeface="+mn-cs"/>
                <a:sym typeface="Garamond"/>
              </a:defRPr>
            </a:pPr>
            <a:r>
              <a:rPr dirty="0"/>
              <a:t>TerraPro</a:t>
            </a:r>
            <a:r>
              <a:rPr baseline="30000" dirty="0"/>
              <a:t>®</a:t>
            </a:r>
            <a:r>
              <a:rPr sz="2800" b="0" dirty="0"/>
              <a:t> </a:t>
            </a:r>
            <a:r>
              <a:rPr sz="2800" dirty="0"/>
              <a:t>                 </a:t>
            </a:r>
            <a:r>
              <a:rPr sz="1800" dirty="0"/>
              <a:t>Data Sheet </a:t>
            </a:r>
          </a:p>
          <a:p>
            <a:pPr>
              <a:defRPr b="1">
                <a:solidFill>
                  <a:srgbClr val="FF0000"/>
                </a:solidFill>
                <a:latin typeface="+mn-lt"/>
                <a:ea typeface="+mn-ea"/>
                <a:cs typeface="+mn-cs"/>
                <a:sym typeface="Garamond"/>
              </a:defRPr>
            </a:pPr>
            <a:r>
              <a:rPr lang="en-US" dirty="0"/>
              <a:t>Biomimetic Soil Carbon Ecology</a:t>
            </a:r>
          </a:p>
          <a:p>
            <a:pPr>
              <a:defRPr b="1">
                <a:solidFill>
                  <a:srgbClr val="FF0000"/>
                </a:solidFill>
                <a:latin typeface="+mn-lt"/>
                <a:ea typeface="+mn-ea"/>
                <a:cs typeface="+mn-cs"/>
                <a:sym typeface="Garamond"/>
              </a:defRPr>
            </a:pPr>
            <a:r>
              <a:rPr lang="en-US" sz="1400" b="1" dirty="0">
                <a:solidFill>
                  <a:schemeClr val="tx1"/>
                </a:solidFill>
              </a:rPr>
              <a:t>Molecular Carbon is the Driving Force of Soil Ecology</a:t>
            </a:r>
            <a:endParaRPr sz="1400" b="1" dirty="0">
              <a:solidFill>
                <a:schemeClr val="tx1"/>
              </a:solidFill>
            </a:endParaRPr>
          </a:p>
        </p:txBody>
      </p:sp>
      <p:sp>
        <p:nvSpPr>
          <p:cNvPr id="121" name="Shape 121"/>
          <p:cNvSpPr/>
          <p:nvPr/>
        </p:nvSpPr>
        <p:spPr>
          <a:xfrm>
            <a:off x="3358342" y="1199801"/>
            <a:ext cx="3295650" cy="212365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1400" b="1">
                <a:latin typeface="+mn-lt"/>
                <a:ea typeface="+mn-ea"/>
                <a:cs typeface="+mn-cs"/>
                <a:sym typeface="Garamond"/>
              </a:defRPr>
            </a:pPr>
            <a:r>
              <a:rPr sz="1200" dirty="0" err="1"/>
              <a:t>TerraPro</a:t>
            </a:r>
            <a:r>
              <a:rPr sz="1200" baseline="30000" dirty="0"/>
              <a:t>®</a:t>
            </a:r>
            <a:r>
              <a:rPr sz="1200" b="0" dirty="0"/>
              <a:t>  Made for agriculture, lawn and garden, sports field construction</a:t>
            </a:r>
            <a:r>
              <a:rPr lang="en-US" sz="1200" b="0" dirty="0"/>
              <a:t>,</a:t>
            </a:r>
            <a:r>
              <a:rPr sz="1200" b="0" dirty="0"/>
              <a:t> </a:t>
            </a:r>
            <a:r>
              <a:rPr lang="en-US" sz="1200" b="0" dirty="0"/>
              <a:t>mine reclamation, and erosion control</a:t>
            </a:r>
            <a:r>
              <a:rPr sz="1200" b="0" dirty="0"/>
              <a:t>.  </a:t>
            </a:r>
            <a:r>
              <a:rPr lang="en-US" sz="1200" b="0" dirty="0"/>
              <a:t> </a:t>
            </a:r>
            <a:r>
              <a:rPr lang="en-US" sz="1200" b="0" dirty="0" err="1"/>
              <a:t>TerraPro</a:t>
            </a:r>
            <a:r>
              <a:rPr lang="en-US" sz="1200" b="0" dirty="0"/>
              <a:t> is biomimetic carbon based </a:t>
            </a:r>
            <a:r>
              <a:rPr sz="1200" b="0" dirty="0"/>
              <a:t>molecule</a:t>
            </a:r>
            <a:r>
              <a:rPr lang="en-US" sz="1200" b="0" dirty="0"/>
              <a:t>s that provide</a:t>
            </a:r>
            <a:r>
              <a:rPr lang="en-US" sz="1200" dirty="0"/>
              <a:t> </a:t>
            </a:r>
            <a:r>
              <a:rPr lang="en-US" sz="1200" b="0" dirty="0"/>
              <a:t>Aromatic Chemistry characteristics.   </a:t>
            </a:r>
            <a:r>
              <a:rPr sz="1200" b="0" dirty="0"/>
              <a:t>  In Nature’s soil ecology these carbon rich molecules provide many </a:t>
            </a:r>
            <a:r>
              <a:rPr lang="en-US" sz="1200" b="0" dirty="0"/>
              <a:t>of the </a:t>
            </a:r>
            <a:r>
              <a:rPr sz="1200" b="0" dirty="0"/>
              <a:t>Mechanism</a:t>
            </a:r>
            <a:r>
              <a:rPr lang="en-US" sz="1200" b="0" dirty="0"/>
              <a:t>s</a:t>
            </a:r>
            <a:r>
              <a:rPr sz="1200" b="0" dirty="0"/>
              <a:t> of Action</a:t>
            </a:r>
            <a:r>
              <a:rPr lang="en-US" sz="1200" b="0" dirty="0"/>
              <a:t>s</a:t>
            </a:r>
            <a:r>
              <a:rPr sz="1200" b="0" dirty="0"/>
              <a:t> </a:t>
            </a:r>
            <a:r>
              <a:rPr lang="en-US" sz="1200" b="0" dirty="0"/>
              <a:t>(benefits)</a:t>
            </a:r>
            <a:r>
              <a:rPr sz="1200" b="0" dirty="0"/>
              <a:t> involved with the bio-geo-chemical processes of plant nutrition</a:t>
            </a:r>
            <a:r>
              <a:rPr lang="en-US" sz="1200" b="0" dirty="0"/>
              <a:t>, soil health</a:t>
            </a:r>
            <a:r>
              <a:rPr sz="1200" b="0" dirty="0"/>
              <a:t> and soil structure. </a:t>
            </a:r>
            <a:r>
              <a:rPr lang="en-US" sz="1200" b="0" dirty="0"/>
              <a:t>The result is that the ecology of the soil improves, therefore improving the water and nutrient uptake of the vegetation.  </a:t>
            </a:r>
            <a:endParaRPr sz="1200" b="0" dirty="0"/>
          </a:p>
        </p:txBody>
      </p:sp>
      <p:sp>
        <p:nvSpPr>
          <p:cNvPr id="122" name="Shape 122"/>
          <p:cNvSpPr/>
          <p:nvPr/>
        </p:nvSpPr>
        <p:spPr>
          <a:xfrm>
            <a:off x="4567237" y="7845425"/>
            <a:ext cx="2177950" cy="11582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1">
                <a:latin typeface="+mn-lt"/>
                <a:ea typeface="+mn-ea"/>
                <a:cs typeface="+mn-cs"/>
                <a:sym typeface="Garamond"/>
              </a:defRPr>
            </a:pPr>
            <a:r>
              <a:t>Contact us at:</a:t>
            </a:r>
          </a:p>
          <a:p>
            <a:pPr>
              <a:defRPr b="1">
                <a:latin typeface="+mn-lt"/>
                <a:ea typeface="+mn-ea"/>
                <a:cs typeface="+mn-cs"/>
                <a:sym typeface="Garamond"/>
              </a:defRPr>
            </a:pPr>
            <a:r>
              <a:t>505.866.7645</a:t>
            </a:r>
          </a:p>
          <a:p>
            <a:pPr>
              <a:defRPr b="1">
                <a:latin typeface="+mn-lt"/>
                <a:ea typeface="+mn-ea"/>
                <a:cs typeface="+mn-cs"/>
                <a:sym typeface="Garamond"/>
              </a:defRPr>
            </a:pPr>
            <a:r>
              <a:t>www.soilsecrets.com</a:t>
            </a:r>
          </a:p>
          <a:p>
            <a:pPr>
              <a:defRPr b="1">
                <a:latin typeface="+mn-lt"/>
                <a:ea typeface="+mn-ea"/>
                <a:cs typeface="+mn-cs"/>
                <a:sym typeface="Garamond"/>
              </a:defRPr>
            </a:pPr>
            <a:r>
              <a:t>info@soilsecrets.com</a:t>
            </a:r>
          </a:p>
        </p:txBody>
      </p:sp>
      <p:pic>
        <p:nvPicPr>
          <p:cNvPr id="123" name="image2-small.png" descr="2012 SS logo"/>
          <p:cNvPicPr>
            <a:picLocks noChangeAspect="1"/>
          </p:cNvPicPr>
          <p:nvPr/>
        </p:nvPicPr>
        <p:blipFill>
          <a:blip r:embed="rId2">
            <a:extLst/>
          </a:blip>
          <a:stretch>
            <a:fillRect/>
          </a:stretch>
        </p:blipFill>
        <p:spPr>
          <a:xfrm>
            <a:off x="762000" y="7848600"/>
            <a:ext cx="3810000" cy="1117600"/>
          </a:xfrm>
          <a:prstGeom prst="rect">
            <a:avLst/>
          </a:prstGeom>
          <a:ln w="12700">
            <a:miter lim="400000"/>
          </a:ln>
        </p:spPr>
      </p:pic>
      <p:sp>
        <p:nvSpPr>
          <p:cNvPr id="124" name="Shape 124"/>
          <p:cNvSpPr/>
          <p:nvPr/>
        </p:nvSpPr>
        <p:spPr>
          <a:xfrm>
            <a:off x="663632" y="3312621"/>
            <a:ext cx="6030883" cy="181588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a:solidFill>
                  <a:srgbClr val="313131"/>
                </a:solidFill>
                <a:latin typeface="+mn-lt"/>
                <a:ea typeface="+mn-ea"/>
                <a:cs typeface="+mn-cs"/>
                <a:sym typeface="Garamond"/>
              </a:defRPr>
            </a:lvl1pPr>
          </a:lstStyle>
          <a:p>
            <a:r>
              <a:rPr lang="en-US" dirty="0" err="1"/>
              <a:t>TerraPro</a:t>
            </a:r>
            <a:r>
              <a:rPr lang="en-US" dirty="0"/>
              <a:t> is a carbon rich Macro-Molecular Substance (huge molecules)clustered together into Supramolecular substances.   Supramolecular means the molecules have organized and self assembled without an outside influence into larger substances.  The larger Supramolecular substance is also crammed rich in “Functional Groups” the specific groups of atoms within the molecules that are responsible for the characteristic chemical reactions (what they do and how they do it).   </a:t>
            </a:r>
            <a:r>
              <a:rPr lang="en-US" b="1" i="1" dirty="0"/>
              <a:t>In Nature, under perfect conditions, these macro-molecular carbon substances form on the roots of plants and are the essence of soil carbon accumulation.  </a:t>
            </a:r>
            <a:endParaRPr b="1" i="1" dirty="0"/>
          </a:p>
        </p:txBody>
      </p:sp>
      <p:pic>
        <p:nvPicPr>
          <p:cNvPr id="2" name="Picture 1"/>
          <p:cNvPicPr>
            <a:picLocks noChangeAspect="1"/>
          </p:cNvPicPr>
          <p:nvPr/>
        </p:nvPicPr>
        <p:blipFill>
          <a:blip r:embed="rId3"/>
          <a:stretch>
            <a:fillRect/>
          </a:stretch>
        </p:blipFill>
        <p:spPr>
          <a:xfrm>
            <a:off x="615142" y="1307869"/>
            <a:ext cx="2675234" cy="163251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228600" y="-1"/>
            <a:ext cx="6248400" cy="7386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400" b="1">
                <a:latin typeface="+mn-lt"/>
                <a:ea typeface="+mn-ea"/>
                <a:cs typeface="+mn-cs"/>
                <a:sym typeface="Garamond"/>
              </a:defRPr>
            </a:pPr>
            <a:r>
              <a:rPr dirty="0"/>
              <a:t>TerraPro</a:t>
            </a:r>
            <a:r>
              <a:rPr baseline="30000" dirty="0"/>
              <a:t>®</a:t>
            </a:r>
            <a:r>
              <a:rPr b="0" dirty="0"/>
              <a:t>  	</a:t>
            </a:r>
            <a:r>
              <a:rPr sz="1800" b="0" dirty="0"/>
              <a:t>		     </a:t>
            </a:r>
            <a:r>
              <a:rPr sz="1800" dirty="0"/>
              <a:t>Data Sheet </a:t>
            </a:r>
          </a:p>
          <a:p>
            <a:pPr>
              <a:defRPr>
                <a:latin typeface="+mn-lt"/>
                <a:ea typeface="+mn-ea"/>
                <a:cs typeface="+mn-cs"/>
                <a:sym typeface="Garamond"/>
              </a:defRPr>
            </a:pPr>
            <a:r>
              <a:rPr dirty="0"/>
              <a:t>Professional Grade </a:t>
            </a:r>
            <a:r>
              <a:rPr lang="en-US" dirty="0"/>
              <a:t>Biomimetic</a:t>
            </a:r>
            <a:r>
              <a:rPr dirty="0"/>
              <a:t> Soil</a:t>
            </a:r>
            <a:r>
              <a:rPr lang="en-US" dirty="0"/>
              <a:t> Activator</a:t>
            </a:r>
            <a:r>
              <a:rPr dirty="0"/>
              <a:t>  </a:t>
            </a:r>
          </a:p>
        </p:txBody>
      </p:sp>
      <p:sp>
        <p:nvSpPr>
          <p:cNvPr id="128" name="Shape 128"/>
          <p:cNvSpPr/>
          <p:nvPr/>
        </p:nvSpPr>
        <p:spPr>
          <a:xfrm>
            <a:off x="4343400" y="7772400"/>
            <a:ext cx="2177949" cy="11582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b="1">
                <a:latin typeface="+mn-lt"/>
                <a:ea typeface="+mn-ea"/>
                <a:cs typeface="+mn-cs"/>
                <a:sym typeface="Garamond"/>
              </a:defRPr>
            </a:pPr>
            <a:r>
              <a:t>Contact us at:</a:t>
            </a:r>
          </a:p>
          <a:p>
            <a:pPr>
              <a:defRPr b="1">
                <a:latin typeface="+mn-lt"/>
                <a:ea typeface="+mn-ea"/>
                <a:cs typeface="+mn-cs"/>
                <a:sym typeface="Garamond"/>
              </a:defRPr>
            </a:pPr>
            <a:r>
              <a:t>505.866.7645</a:t>
            </a:r>
          </a:p>
          <a:p>
            <a:pPr>
              <a:defRPr b="1">
                <a:latin typeface="+mn-lt"/>
                <a:ea typeface="+mn-ea"/>
                <a:cs typeface="+mn-cs"/>
                <a:sym typeface="Garamond"/>
              </a:defRPr>
            </a:pPr>
            <a:r>
              <a:t>www.soilsecrets.com</a:t>
            </a:r>
          </a:p>
          <a:p>
            <a:pPr>
              <a:defRPr b="1">
                <a:latin typeface="+mn-lt"/>
                <a:ea typeface="+mn-ea"/>
                <a:cs typeface="+mn-cs"/>
                <a:sym typeface="Garamond"/>
              </a:defRPr>
            </a:pPr>
            <a:r>
              <a:t>info@soilsecrets.com</a:t>
            </a:r>
          </a:p>
        </p:txBody>
      </p:sp>
      <p:sp>
        <p:nvSpPr>
          <p:cNvPr id="129" name="Shape 129"/>
          <p:cNvSpPr/>
          <p:nvPr/>
        </p:nvSpPr>
        <p:spPr>
          <a:xfrm>
            <a:off x="228600" y="762000"/>
            <a:ext cx="6400800"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600" b="1">
                <a:latin typeface="+mn-lt"/>
                <a:ea typeface="+mn-ea"/>
                <a:cs typeface="+mn-cs"/>
                <a:sym typeface="Garamond"/>
              </a:defRPr>
            </a:pPr>
            <a:r>
              <a:rPr dirty="0"/>
              <a:t>Description:</a:t>
            </a:r>
            <a:r>
              <a:rPr b="0" dirty="0"/>
              <a:t>	</a:t>
            </a:r>
            <a:r>
              <a:rPr lang="en-US" b="0" dirty="0"/>
              <a:t>     Granular Macro-Molecular Carbon based molecules</a:t>
            </a:r>
            <a:endParaRPr b="0" dirty="0"/>
          </a:p>
          <a:p>
            <a:pPr>
              <a:defRPr sz="1600" b="1">
                <a:latin typeface="+mn-lt"/>
                <a:ea typeface="+mn-ea"/>
                <a:cs typeface="+mn-cs"/>
                <a:sym typeface="Garamond"/>
              </a:defRPr>
            </a:pPr>
            <a:r>
              <a:rPr dirty="0"/>
              <a:t>Color:</a:t>
            </a:r>
            <a:r>
              <a:rPr b="0" dirty="0"/>
              <a:t>                      	</a:t>
            </a:r>
            <a:r>
              <a:rPr lang="en-US" b="0" dirty="0"/>
              <a:t>     </a:t>
            </a:r>
            <a:r>
              <a:rPr b="0" dirty="0"/>
              <a:t>Black</a:t>
            </a:r>
          </a:p>
          <a:p>
            <a:pPr>
              <a:defRPr sz="1600" b="1">
                <a:latin typeface="+mn-lt"/>
                <a:ea typeface="+mn-ea"/>
                <a:cs typeface="+mn-cs"/>
                <a:sym typeface="Garamond"/>
              </a:defRPr>
            </a:pPr>
            <a:r>
              <a:rPr lang="en-US" dirty="0"/>
              <a:t>Molecular Description</a:t>
            </a:r>
            <a:r>
              <a:rPr dirty="0"/>
              <a:t>:</a:t>
            </a:r>
            <a:r>
              <a:rPr b="0" dirty="0"/>
              <a:t>  100%</a:t>
            </a:r>
            <a:r>
              <a:rPr lang="en-US" b="0" dirty="0"/>
              <a:t> Characterized, with all Functional Groups</a:t>
            </a:r>
            <a:r>
              <a:rPr b="0" dirty="0"/>
              <a:t> </a:t>
            </a:r>
            <a:r>
              <a:rPr lang="en-US" dirty="0"/>
              <a:t> </a:t>
            </a:r>
            <a:endParaRPr dirty="0"/>
          </a:p>
        </p:txBody>
      </p:sp>
      <p:sp>
        <p:nvSpPr>
          <p:cNvPr id="130" name="Shape 130"/>
          <p:cNvSpPr/>
          <p:nvPr/>
        </p:nvSpPr>
        <p:spPr>
          <a:xfrm>
            <a:off x="304800" y="1600200"/>
            <a:ext cx="6406342" cy="172354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600" b="1">
                <a:latin typeface="+mn-lt"/>
                <a:ea typeface="+mn-ea"/>
                <a:cs typeface="+mn-cs"/>
                <a:sym typeface="Garamond"/>
              </a:defRPr>
            </a:lvl1pPr>
          </a:lstStyle>
          <a:p>
            <a:r>
              <a:rPr dirty="0"/>
              <a:t>Contains non-plant food ingredients:</a:t>
            </a:r>
            <a:endParaRPr lang="en-US" dirty="0"/>
          </a:p>
          <a:p>
            <a:r>
              <a:rPr lang="en-US" sz="1500" b="0" dirty="0"/>
              <a:t>The carbon rich molecules of this product have been quantified and qualified under a </a:t>
            </a:r>
            <a:r>
              <a:rPr lang="en-US" sz="1500" dirty="0"/>
              <a:t>Commercial Proprietary Information Contract </a:t>
            </a:r>
            <a:r>
              <a:rPr lang="en-US" sz="1500" b="0" dirty="0"/>
              <a:t>with the National Nuclear Labs, where the Deliverables of the research and analysis provided a Molecular Characterization of </a:t>
            </a:r>
            <a:r>
              <a:rPr lang="en-US" sz="1500" b="0" dirty="0" err="1"/>
              <a:t>TerraPro</a:t>
            </a:r>
            <a:r>
              <a:rPr lang="en-US" sz="1500" b="0" dirty="0"/>
              <a:t>.  This contract is exempt from the Freedom of Information Act.  This characterization was performed down to a sub-atomic level and all Functional Groups were identified and quantified per molecule species.    </a:t>
            </a:r>
            <a:endParaRPr sz="1500" b="0" dirty="0"/>
          </a:p>
        </p:txBody>
      </p:sp>
      <p:graphicFrame>
        <p:nvGraphicFramePr>
          <p:cNvPr id="132" name="Table 132"/>
          <p:cNvGraphicFramePr/>
          <p:nvPr>
            <p:extLst>
              <p:ext uri="{D42A27DB-BD31-4B8C-83A1-F6EECF244321}">
                <p14:modId xmlns:p14="http://schemas.microsoft.com/office/powerpoint/2010/main" val="448886034"/>
              </p:ext>
            </p:extLst>
          </p:nvPr>
        </p:nvGraphicFramePr>
        <p:xfrm>
          <a:off x="304800" y="3886200"/>
          <a:ext cx="6324600" cy="3718560"/>
        </p:xfrm>
        <a:graphic>
          <a:graphicData uri="http://schemas.openxmlformats.org/drawingml/2006/table">
            <a:tbl>
              <a:tblPr>
                <a:tableStyleId>{4C3C2611-4C71-4FC5-86AE-919BDF0F9419}</a:tableStyleId>
              </a:tblPr>
              <a:tblGrid>
                <a:gridCol w="6324600">
                  <a:extLst>
                    <a:ext uri="{9D8B030D-6E8A-4147-A177-3AD203B41FA5}">
                      <a16:colId xmlns:a16="http://schemas.microsoft.com/office/drawing/2014/main" xmlns="" val="20000"/>
                    </a:ext>
                  </a:extLst>
                </a:gridCol>
              </a:tblGrid>
              <a:tr h="1482725">
                <a:tc>
                  <a:txBody>
                    <a:bodyPr/>
                    <a:lstStyle/>
                    <a:p>
                      <a:pPr marL="342900" indent="-342900">
                        <a:defRPr sz="1400" b="1">
                          <a:latin typeface="+mn-lt"/>
                          <a:ea typeface="+mn-ea"/>
                          <a:cs typeface="+mn-cs"/>
                          <a:sym typeface="Garamond"/>
                        </a:defRPr>
                      </a:pPr>
                      <a:r>
                        <a:rPr dirty="0"/>
                        <a:t>Application Rates</a:t>
                      </a:r>
                      <a:r>
                        <a:rPr b="0" dirty="0"/>
                        <a:t>: Amount needed is determined by the needs of the site. Product can be top-dressed onto the surface and watered in., or lightly cultivated into the top ¼” to ½” inch. Going deeper may be necessary for Petroleum Hydrocarbon remediation and Sodium remediation. </a:t>
                      </a:r>
                    </a:p>
                    <a:p>
                      <a:pPr marL="342900" indent="-342900">
                        <a:defRPr sz="1400" b="1">
                          <a:latin typeface="+mn-lt"/>
                          <a:ea typeface="+mn-ea"/>
                          <a:cs typeface="+mn-cs"/>
                          <a:sym typeface="Garamond"/>
                        </a:defRPr>
                      </a:pPr>
                      <a:r>
                        <a:rPr dirty="0"/>
                        <a:t>Orchard Management</a:t>
                      </a:r>
                      <a:r>
                        <a:rPr b="0" dirty="0"/>
                        <a:t> – product can be dribbled onto the surface in a line following the surface drip irrigation line.  </a:t>
                      </a:r>
                    </a:p>
                    <a:p>
                      <a:pPr marL="342900" indent="-342900">
                        <a:defRPr sz="1400" b="1">
                          <a:latin typeface="+mn-lt"/>
                          <a:ea typeface="+mn-ea"/>
                          <a:cs typeface="+mn-cs"/>
                          <a:sym typeface="Garamond"/>
                        </a:defRPr>
                      </a:pPr>
                      <a:r>
                        <a:t>Sports Field Construction</a:t>
                      </a:r>
                      <a:r>
                        <a:rPr b="0"/>
                        <a:t> – for one time application during time of construction its recommended that a minimum of </a:t>
                      </a:r>
                      <a:r>
                        <a:rPr b="0" smtClean="0"/>
                        <a:t>10,000</a:t>
                      </a:r>
                      <a:r>
                        <a:rPr lang="en-US" b="0" smtClean="0"/>
                        <a:t> lbs</a:t>
                      </a:r>
                      <a:r>
                        <a:rPr b="0" dirty="0" smtClean="0"/>
                        <a:t> </a:t>
                      </a:r>
                      <a:r>
                        <a:rPr b="0" dirty="0"/>
                        <a:t>per acre be amended into the soil before planting of sod or seed. </a:t>
                      </a:r>
                    </a:p>
                    <a:p>
                      <a:pPr marL="342900" indent="-342900">
                        <a:defRPr sz="1400" b="1">
                          <a:latin typeface="+mn-lt"/>
                          <a:ea typeface="+mn-ea"/>
                          <a:cs typeface="+mn-cs"/>
                          <a:sym typeface="Garamond"/>
                        </a:defRPr>
                      </a:pPr>
                      <a:r>
                        <a:rPr dirty="0"/>
                        <a:t>Other Agriculture</a:t>
                      </a:r>
                      <a:r>
                        <a:rPr b="0" dirty="0"/>
                        <a:t> – TerraPro can be broadcast spread onto the surface of perennial crops such as alfalfa, woody crops such as grapes and raspberry or crops such as cotton without the need to incorporate into the soil. </a:t>
                      </a:r>
                    </a:p>
                    <a:p>
                      <a:pPr marL="342900" indent="-342900">
                        <a:defRPr sz="1400" b="1">
                          <a:latin typeface="+mn-lt"/>
                          <a:ea typeface="+mn-ea"/>
                          <a:cs typeface="+mn-cs"/>
                          <a:sym typeface="Garamond"/>
                        </a:defRPr>
                      </a:pPr>
                      <a:r>
                        <a:rPr dirty="0"/>
                        <a:t>Mine Reclamation/Erosion Control</a:t>
                      </a:r>
                      <a:r>
                        <a:rPr b="0" dirty="0"/>
                        <a:t> – Its recommended that </a:t>
                      </a:r>
                      <a:r>
                        <a:rPr b="0" dirty="0" err="1"/>
                        <a:t>TerraPro’s</a:t>
                      </a:r>
                      <a:r>
                        <a:rPr b="0" dirty="0"/>
                        <a:t> commercial powder formulation be used, allowing the product to be incorporated into a mechanically agitated </a:t>
                      </a:r>
                      <a:r>
                        <a:rPr b="0" dirty="0" err="1"/>
                        <a:t>Hydroseeding</a:t>
                      </a:r>
                      <a:r>
                        <a:rPr b="0" dirty="0"/>
                        <a:t> tank and sprayed out with a slurry of seed, wood fiber mulch, screened compost using Soil Secrets TTP Supreme Compost and organic nitrogen using Soil Secrets Protein </a:t>
                      </a:r>
                      <a:r>
                        <a:rPr b="0" dirty="0" err="1"/>
                        <a:t>Crumblies</a:t>
                      </a:r>
                      <a:r>
                        <a:rPr b="0" dirty="0"/>
                        <a:t>. </a:t>
                      </a:r>
                    </a:p>
                  </a:txBody>
                  <a:tcPr marL="45720" marR="45720" anchor="b" horzOverflow="overflow">
                    <a:lnL w="38100">
                      <a:solidFill>
                        <a:srgbClr val="000000"/>
                      </a:solidFill>
                    </a:lnL>
                    <a:lnR w="38100">
                      <a:solidFill>
                        <a:srgbClr val="000000"/>
                      </a:solidFill>
                    </a:lnR>
                    <a:lnT w="38100">
                      <a:solidFill>
                        <a:srgbClr val="000000"/>
                      </a:solidFill>
                    </a:lnT>
                    <a:lnB w="38100">
                      <a:solidFill>
                        <a:srgbClr val="000000"/>
                      </a:solidFill>
                    </a:lnB>
                    <a:noFill/>
                  </a:tcPr>
                </a:tc>
                <a:extLst>
                  <a:ext uri="{0D108BD9-81ED-4DB2-BD59-A6C34878D82A}">
                    <a16:rowId xmlns:a16="http://schemas.microsoft.com/office/drawing/2014/main" xmlns="" val="10000"/>
                  </a:ext>
                </a:extLst>
              </a:tr>
            </a:tbl>
          </a:graphicData>
        </a:graphic>
      </p:graphicFrame>
      <p:pic>
        <p:nvPicPr>
          <p:cNvPr id="133" name="image2-small.png" descr="2012 SS logo"/>
          <p:cNvPicPr>
            <a:picLocks noChangeAspect="1"/>
          </p:cNvPicPr>
          <p:nvPr/>
        </p:nvPicPr>
        <p:blipFill>
          <a:blip r:embed="rId2">
            <a:extLst/>
          </a:blip>
          <a:stretch>
            <a:fillRect/>
          </a:stretch>
        </p:blipFill>
        <p:spPr>
          <a:xfrm>
            <a:off x="304800" y="7696200"/>
            <a:ext cx="3810000" cy="1117600"/>
          </a:xfrm>
          <a:prstGeom prst="rect">
            <a:avLst/>
          </a:prstGeom>
          <a:ln w="12700">
            <a:miter lim="400000"/>
          </a:ln>
        </p:spPr>
      </p:pic>
      <p:sp>
        <p:nvSpPr>
          <p:cNvPr id="134" name="Shape 134"/>
          <p:cNvSpPr/>
          <p:nvPr/>
        </p:nvSpPr>
        <p:spPr>
          <a:xfrm>
            <a:off x="304800" y="3505200"/>
            <a:ext cx="3691494" cy="3200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600" b="1">
                <a:latin typeface="+mn-lt"/>
                <a:ea typeface="+mn-ea"/>
                <a:cs typeface="+mn-cs"/>
                <a:sym typeface="Garamond"/>
              </a:defRPr>
            </a:lvl1pPr>
          </a:lstStyle>
          <a:p>
            <a:r>
              <a:t>Directions for Use and Application Rates:</a:t>
            </a:r>
          </a:p>
        </p:txBody>
      </p:sp>
    </p:spTree>
  </p:cSld>
  <p:clrMapOvr>
    <a:masterClrMapping/>
  </p:clrMapOvr>
  <p:transition spd="slow"/>
</p:sld>
</file>

<file path=ppt/theme/theme1.xml><?xml version="1.0" encoding="utf-8"?>
<a:theme xmlns:a="http://schemas.openxmlformats.org/drawingml/2006/main" name="Thermal">
  <a:themeElements>
    <a:clrScheme name="Thermal">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Thermal">
      <a:majorFont>
        <a:latin typeface="Helvetica"/>
        <a:ea typeface="Helvetica"/>
        <a:cs typeface="Helvetica"/>
      </a:majorFont>
      <a:minorFont>
        <a:latin typeface="Garamond"/>
        <a:ea typeface="Garamond"/>
        <a:cs typeface="Garamond"/>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8100000" rotWithShape="0">
              <a:srgbClr val="000000">
                <a:alpha val="45000"/>
              </a:srgbClr>
            </a:outerShdw>
          </a:effectLst>
        </a:effectStyle>
        <a:effectStyle>
          <a:effectLst>
            <a:outerShdw blurRad="63500" dist="38100" dir="8100000" rotWithShape="0">
              <a:srgbClr val="000000">
                <a:alpha val="4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63500" dist="38100" dir="81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hermal">
  <a:themeElements>
    <a:clrScheme name="Thermal">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Thermal">
      <a:majorFont>
        <a:latin typeface="Helvetica"/>
        <a:ea typeface="Helvetica"/>
        <a:cs typeface="Helvetica"/>
      </a:majorFont>
      <a:minorFont>
        <a:latin typeface="Garamond"/>
        <a:ea typeface="Garamond"/>
        <a:cs typeface="Garamond"/>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8100000" rotWithShape="0">
              <a:srgbClr val="000000">
                <a:alpha val="45000"/>
              </a:srgbClr>
            </a:outerShdw>
          </a:effectLst>
        </a:effectStyle>
        <a:effectStyle>
          <a:effectLst>
            <a:outerShdw blurRad="63500" dist="38100" dir="8100000" rotWithShape="0">
              <a:srgbClr val="000000">
                <a:alpha val="4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63500" dist="38100" dir="81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219</TotalTime>
  <Words>501</Words>
  <Application>Microsoft Office PowerPoint</Application>
  <PresentationFormat>On-screen Show (4:3)</PresentationFormat>
  <Paragraphs>37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Garamond</vt:lpstr>
      <vt:lpstr>Wingdings</vt:lpstr>
      <vt:lpstr>Thermal</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Rosales</dc:creator>
  <cp:lastModifiedBy>Michael Melendrez</cp:lastModifiedBy>
  <cp:revision>13</cp:revision>
  <cp:lastPrinted>2016-08-11T19:54:30Z</cp:lastPrinted>
  <dcterms:modified xsi:type="dcterms:W3CDTF">2017-02-10T18:02:08Z</dcterms:modified>
</cp:coreProperties>
</file>